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Default Extension="wdp" ContentType="image/vnd.ms-photo"/>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7"/>
  </p:notesMasterIdLst>
  <p:sldIdLst>
    <p:sldId id="256" r:id="rId3"/>
    <p:sldId id="258" r:id="rId4"/>
    <p:sldId id="259" r:id="rId5"/>
    <p:sldId id="260" r:id="rId6"/>
    <p:sldId id="270" r:id="rId7"/>
    <p:sldId id="271" r:id="rId8"/>
    <p:sldId id="272" r:id="rId9"/>
    <p:sldId id="280" r:id="rId10"/>
    <p:sldId id="281" r:id="rId11"/>
    <p:sldId id="275" r:id="rId12"/>
    <p:sldId id="274" r:id="rId13"/>
    <p:sldId id="276" r:id="rId14"/>
    <p:sldId id="277" r:id="rId15"/>
    <p:sldId id="278"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3333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588" autoAdjust="0"/>
    <p:restoredTop sz="94660"/>
  </p:normalViewPr>
  <p:slideViewPr>
    <p:cSldViewPr>
      <p:cViewPr varScale="1">
        <p:scale>
          <a:sx n="82" d="100"/>
          <a:sy n="82" d="100"/>
        </p:scale>
        <p:origin x="-738"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3AE9E6-95E8-4B84-BCD9-9E44E9E9359A}" type="datetimeFigureOut">
              <a:rPr lang="en-US" smtClean="0"/>
              <a:pPr/>
              <a:t>3/27/2020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63D882-17A9-474A-A82B-BB549D1DCCC7}" type="slidenum">
              <a:rPr lang="en-US" smtClean="0"/>
              <a:pPr/>
              <a:t>‹#›</a:t>
            </a:fld>
            <a:endParaRPr lang="en-US"/>
          </a:p>
        </p:txBody>
      </p:sp>
    </p:spTree>
    <p:extLst>
      <p:ext uri="{BB962C8B-B14F-4D97-AF65-F5344CB8AC3E}">
        <p14:creationId xmlns="" xmlns:p14="http://schemas.microsoft.com/office/powerpoint/2010/main" val="17360779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448D81-7B12-46D2-AC3D-02B3D3820BA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 xmlns:p14="http://schemas.microsoft.com/office/powerpoint/2010/main" val="29022351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448D81-7B12-46D2-AC3D-02B3D3820BA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 xmlns:p14="http://schemas.microsoft.com/office/powerpoint/2010/main" val="41058858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448D81-7B12-46D2-AC3D-02B3D3820BA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 xmlns:p14="http://schemas.microsoft.com/office/powerpoint/2010/main" val="9697431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8548C2B-ACB3-442F-A029-B79150ADC754}"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 xmlns:p14="http://schemas.microsoft.com/office/powerpoint/2010/main" val="2882080223"/>
      </p:ext>
    </p:extLst>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3DB5C5-31B5-4875-B572-616A9E4E642C}"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pic>
        <p:nvPicPr>
          <p:cNvPr id="7" name="Picture 6" descr="300px-COMSATS_Logo.svg.png"/>
          <p:cNvPicPr>
            <a:picLocks noChangeAspect="1"/>
          </p:cNvPicPr>
          <p:nvPr userDrawn="1"/>
        </p:nvPicPr>
        <p:blipFill>
          <a:blip r:embed="rId2" cstate="print"/>
          <a:stretch>
            <a:fillRect/>
          </a:stretch>
        </p:blipFill>
        <p:spPr>
          <a:xfrm>
            <a:off x="7922419" y="736201"/>
            <a:ext cx="584679" cy="584679"/>
          </a:xfrm>
          <a:prstGeom prst="rect">
            <a:avLst/>
          </a:prstGeom>
        </p:spPr>
      </p:pic>
    </p:spTree>
    <p:extLst>
      <p:ext uri="{BB962C8B-B14F-4D97-AF65-F5344CB8AC3E}">
        <p14:creationId xmlns="" xmlns:p14="http://schemas.microsoft.com/office/powerpoint/2010/main" val="3795435694"/>
      </p:ext>
    </p:extLst>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en-US"/>
              <a:t>Click to edit Master title style</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95D96CC-9CE3-43E7-80B4-21BCEE326505}"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 xmlns:p14="http://schemas.microsoft.com/office/powerpoint/2010/main" val="2713765011"/>
      </p:ext>
    </p:extLst>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20C0AA4-DBEA-4917-934C-0FA5ECC61F4A}"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0671" y="736201"/>
            <a:ext cx="584679" cy="584679"/>
          </a:xfrm>
          <a:prstGeom prst="rect">
            <a:avLst/>
          </a:prstGeom>
        </p:spPr>
      </p:pic>
    </p:spTree>
    <p:extLst>
      <p:ext uri="{BB962C8B-B14F-4D97-AF65-F5344CB8AC3E}">
        <p14:creationId xmlns="" xmlns:p14="http://schemas.microsoft.com/office/powerpoint/2010/main" val="1876904902"/>
      </p:ext>
    </p:extLst>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33845" y="2507551"/>
            <a:ext cx="3867150"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7551"/>
            <a:ext cx="3886201"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127E44A-B1AE-4E2F-8339-C1021A0F8B05}" type="datetime1">
              <a:rPr lang="en-US" smtClean="0"/>
              <a:pPr/>
              <a:t>3/27/2020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A8661F-1CDE-4F7E-AE93-7F9785FD6839}" type="slidenum">
              <a:rPr lang="en-US" smtClean="0"/>
              <a:pPr/>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pic>
        <p:nvPicPr>
          <p:cNvPr id="11" name="Picture 10"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 xmlns:p14="http://schemas.microsoft.com/office/powerpoint/2010/main" val="1160723353"/>
      </p:ext>
    </p:extLst>
  </p:cSld>
  <p:clrMapOvr>
    <a:masterClrMapping/>
  </p:clrMapOvr>
  <p:transition spd="med">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371DD5F-4A30-4F52-BC8A-574742379858}" type="datetime1">
              <a:rPr lang="en-US" smtClean="0"/>
              <a:pPr/>
              <a:t>3/27/2020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A8661F-1CDE-4F7E-AE93-7F9785FD6839}" type="slidenum">
              <a:rPr lang="en-US" smtClean="0"/>
              <a:pPr/>
              <a:t>‹#›</a:t>
            </a:fld>
            <a:endParaRPr lang="en-US"/>
          </a:p>
        </p:txBody>
      </p:sp>
      <p:sp>
        <p:nvSpPr>
          <p:cNvPr id="6" name="Title 5"/>
          <p:cNvSpPr>
            <a:spLocks noGrp="1"/>
          </p:cNvSpPr>
          <p:nvPr>
            <p:ph type="title"/>
          </p:nvPr>
        </p:nvSpPr>
        <p:spPr/>
        <p:txBody>
          <a:bodyPr/>
          <a:lstStyle/>
          <a:p>
            <a:r>
              <a:rPr lang="en-US"/>
              <a:t>Click to edit Master title style</a:t>
            </a:r>
          </a:p>
        </p:txBody>
      </p:sp>
      <p:pic>
        <p:nvPicPr>
          <p:cNvPr id="7" name="Picture 6"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 xmlns:p14="http://schemas.microsoft.com/office/powerpoint/2010/main" val="3708909563"/>
      </p:ext>
    </p:extLst>
  </p:cSld>
  <p:clrMapOvr>
    <a:masterClrMapping/>
  </p:clrMapOvr>
  <p:transition spd="med">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DE81CC-E25D-4839-A1D0-A52DC220CDF7}" type="datetime1">
              <a:rPr lang="en-US" smtClean="0"/>
              <a:pPr/>
              <a:t>3/27/2020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A8661F-1CDE-4F7E-AE93-7F9785FD6839}" type="slidenum">
              <a:rPr lang="en-US" smtClean="0"/>
              <a:pPr/>
              <a:t>‹#›</a:t>
            </a:fld>
            <a:endParaRPr lang="en-US"/>
          </a:p>
        </p:txBody>
      </p:sp>
      <p:pic>
        <p:nvPicPr>
          <p:cNvPr id="5" name="Picture 4"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 xmlns:p14="http://schemas.microsoft.com/office/powerpoint/2010/main" val="96721808"/>
      </p:ext>
    </p:extLst>
  </p:cSld>
  <p:clrMapOvr>
    <a:masterClrMapping/>
  </p:clrMapOvr>
  <p:transition spd="med">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en-US"/>
              <a:t>Click to edit Master title style</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DF2A6119-C069-4608-8801-B3D4B37EE510}"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5153" y="304800"/>
            <a:ext cx="584679" cy="584679"/>
          </a:xfrm>
          <a:prstGeom prst="rect">
            <a:avLst/>
          </a:prstGeom>
        </p:spPr>
      </p:pic>
    </p:spTree>
    <p:extLst>
      <p:ext uri="{BB962C8B-B14F-4D97-AF65-F5344CB8AC3E}">
        <p14:creationId xmlns="" xmlns:p14="http://schemas.microsoft.com/office/powerpoint/2010/main" val="2496915768"/>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en-US"/>
              <a:t>Click to edit Master title style</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833301B6-4D24-4523-AFBC-0826CF7B069D}"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0671" y="304800"/>
            <a:ext cx="584679" cy="584679"/>
          </a:xfrm>
          <a:prstGeom prst="rect">
            <a:avLst/>
          </a:prstGeom>
        </p:spPr>
      </p:pic>
    </p:spTree>
    <p:extLst>
      <p:ext uri="{BB962C8B-B14F-4D97-AF65-F5344CB8AC3E}">
        <p14:creationId xmlns="" xmlns:p14="http://schemas.microsoft.com/office/powerpoint/2010/main" val="459369472"/>
      </p:ext>
    </p:extLst>
  </p:cSld>
  <p:clrMapOvr>
    <a:masterClrMapping/>
  </p:clrMapOvr>
  <p:transition spd="med">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93F4A91-1300-492B-A8EA-ED282FE668E6}"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 xmlns:p14="http://schemas.microsoft.com/office/powerpoint/2010/main" val="2566111478"/>
      </p:ext>
    </p:extLst>
  </p:cSld>
  <p:clrMapOvr>
    <a:masterClrMapping/>
  </p:clrMapOvr>
  <p:transition spd="med">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D19A4F8-7B51-4A28-946B-C3E258076A13}"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 xmlns:p14="http://schemas.microsoft.com/office/powerpoint/2010/main" val="100488762"/>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3/27/2020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3/27/2020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3/27/2020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EA1DC456-93E0-4306-BADA-05703028A6E1}" type="datetime1">
              <a:rPr lang="en-US" smtClean="0"/>
              <a:pPr/>
              <a:t>3/27/2020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08A8661F-1CDE-4F7E-AE93-7F9785FD6839}" type="slidenum">
              <a:rPr lang="en-US" smtClean="0"/>
              <a:pPr/>
              <a:t>‹#›</a:t>
            </a:fld>
            <a:endParaRPr lang="en-US"/>
          </a:p>
        </p:txBody>
      </p:sp>
    </p:spTree>
    <p:extLst>
      <p:ext uri="{BB962C8B-B14F-4D97-AF65-F5344CB8AC3E}">
        <p14:creationId xmlns="" xmlns:p14="http://schemas.microsoft.com/office/powerpoint/2010/main" val="41006297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fade/>
  </p:transition>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image" Target="../media/image3.png"/><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image" Target="../media/image3.pn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3.xml"/><Relationship Id="rId5" Type="http://schemas.openxmlformats.org/officeDocument/2006/relationships/image" Target="../media/image3.png"/><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2130425"/>
            <a:ext cx="6019800" cy="1470025"/>
          </a:xfrm>
        </p:spPr>
        <p:txBody>
          <a:bodyPr>
            <a:normAutofit/>
          </a:bodyPr>
          <a:lstStyle/>
          <a:p>
            <a:r>
              <a:rPr lang="en-US" sz="4000" b="1" dirty="0">
                <a:latin typeface="Candara" panose="020E0502030303020204" pitchFamily="34" charset="0"/>
              </a:rPr>
              <a:t>Nationalism and Two Nation Theory</a:t>
            </a:r>
          </a:p>
        </p:txBody>
      </p:sp>
      <p:grpSp>
        <p:nvGrpSpPr>
          <p:cNvPr id="3" name="Group 2"/>
          <p:cNvGrpSpPr/>
          <p:nvPr/>
        </p:nvGrpSpPr>
        <p:grpSpPr>
          <a:xfrm rot="10800000" flipV="1">
            <a:off x="1219200" y="990600"/>
            <a:ext cx="6037811" cy="45719"/>
            <a:chOff x="0" y="5791200"/>
            <a:chExt cx="8084345" cy="330200"/>
          </a:xfrm>
        </p:grpSpPr>
        <p:sp>
          <p:nvSpPr>
            <p:cNvPr id="4" name="Rectangle 3"/>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5" name="Rectangle 4"/>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6" name="Rectangle 5"/>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7" name="Rectangle 6"/>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8" name="Rectangle 7"/>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Rectangle 8"/>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0" name="Rectangle 9"/>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1" name="Rectangle 10"/>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grpSp>
        <p:nvGrpSpPr>
          <p:cNvPr id="12" name="Group 11"/>
          <p:cNvGrpSpPr/>
          <p:nvPr/>
        </p:nvGrpSpPr>
        <p:grpSpPr>
          <a:xfrm rot="10800000" flipV="1">
            <a:off x="1219200" y="5486400"/>
            <a:ext cx="6037811" cy="45719"/>
            <a:chOff x="0" y="5791200"/>
            <a:chExt cx="8084345" cy="330200"/>
          </a:xfrm>
        </p:grpSpPr>
        <p:sp>
          <p:nvSpPr>
            <p:cNvPr id="13" name="Rectangle 12"/>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4" name="Rectangle 13"/>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5" name="Rectangle 14"/>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6" name="Rectangle 15"/>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17" name="Rectangle 16"/>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8" name="Rectangle 17"/>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9" name="Rectangle 18"/>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0" name="Rectangle 19"/>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 xmlns:p14="http://schemas.microsoft.com/office/powerpoint/2010/main" val="6006771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002060"/>
                </a:solidFill>
                <a:latin typeface="Candara" panose="020E0502030303020204" pitchFamily="34" charset="0"/>
              </a:rPr>
              <a:t>Jinnah in Lahore Resolution</a:t>
            </a:r>
          </a:p>
        </p:txBody>
      </p:sp>
      <p:sp>
        <p:nvSpPr>
          <p:cNvPr id="3" name="Content Placeholder 2"/>
          <p:cNvSpPr>
            <a:spLocks noGrp="1"/>
          </p:cNvSpPr>
          <p:nvPr>
            <p:ph idx="1"/>
          </p:nvPr>
        </p:nvSpPr>
        <p:spPr/>
        <p:txBody>
          <a:bodyPr/>
          <a:lstStyle/>
          <a:p>
            <a:r>
              <a:rPr lang="en-US" dirty="0"/>
              <a:t>Notwithstanding [a] thousand years of close contact, nationalities which are as divergent today as ever, cannot at any time be expected to transform themselves into one nation merely by means of subjecting them to a democratic constitution and holding them forcibly together by unnatural and artificial methods of British Parliamentary statutes.</a:t>
            </a:r>
          </a:p>
          <a:p>
            <a:endParaRPr lang="en-US" dirty="0"/>
          </a:p>
          <a:p>
            <a:r>
              <a:rPr lang="en-US" dirty="0"/>
              <a:t>Muslims are a Nation according to any definition of nation and they must have their homeland, their territory and their state. </a:t>
            </a:r>
          </a:p>
        </p:txBody>
      </p:sp>
      <p:sp>
        <p:nvSpPr>
          <p:cNvPr id="4" name="Slide Number Placeholder 3"/>
          <p:cNvSpPr>
            <a:spLocks noGrp="1"/>
          </p:cNvSpPr>
          <p:nvPr>
            <p:ph type="sldNum" sz="quarter" idx="12"/>
          </p:nvPr>
        </p:nvSpPr>
        <p:spPr/>
        <p:txBody>
          <a:bodyPr/>
          <a:lstStyle/>
          <a:p>
            <a:fld id="{08A8661F-1CDE-4F7E-AE93-7F9785FD6839}" type="slidenum">
              <a:rPr lang="en-US" smtClean="0"/>
              <a:pPr/>
              <a:t>10</a:t>
            </a:fld>
            <a:endParaRPr lang="en-US"/>
          </a:p>
        </p:txBody>
      </p:sp>
      <p:grpSp>
        <p:nvGrpSpPr>
          <p:cNvPr id="5" name="Group 4"/>
          <p:cNvGrpSpPr/>
          <p:nvPr/>
        </p:nvGrpSpPr>
        <p:grpSpPr>
          <a:xfrm rot="10800000" flipV="1">
            <a:off x="857221" y="1405300"/>
            <a:ext cx="6037811" cy="45719"/>
            <a:chOff x="0" y="5791200"/>
            <a:chExt cx="8084345" cy="330200"/>
          </a:xfrm>
        </p:grpSpPr>
        <p:sp>
          <p:nvSpPr>
            <p:cNvPr id="6" name="Rectangle 5"/>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7" name="Rectangle 6"/>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Rectangle 7"/>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Rectangle 8"/>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10" name="Rectangle 9"/>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1" name="Rectangle 10"/>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Rectangle 11"/>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3" name="Rectangle 12"/>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grpSp>
        <p:nvGrpSpPr>
          <p:cNvPr id="14" name="Group 13"/>
          <p:cNvGrpSpPr/>
          <p:nvPr/>
        </p:nvGrpSpPr>
        <p:grpSpPr>
          <a:xfrm>
            <a:off x="0" y="6756400"/>
            <a:ext cx="9144000" cy="101600"/>
            <a:chOff x="0" y="5791200"/>
            <a:chExt cx="8084345" cy="330200"/>
          </a:xfrm>
        </p:grpSpPr>
        <p:sp>
          <p:nvSpPr>
            <p:cNvPr id="15" name="Rectangle 14"/>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16" name="Rectangle 15"/>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17" name="Rectangle 16"/>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18" name="Rectangle 17"/>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ndara" panose="020E0502030303020204" pitchFamily="34" charset="0"/>
                <a:ea typeface="+mn-ea"/>
                <a:cs typeface="+mn-cs"/>
              </a:endParaRPr>
            </a:p>
          </p:txBody>
        </p:sp>
        <p:sp>
          <p:nvSpPr>
            <p:cNvPr id="19" name="Rectangle 18"/>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20" name="Rectangle 19"/>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21" name="Rectangle 20"/>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22" name="Rectangle 21"/>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grpSp>
    </p:spTree>
    <p:extLst>
      <p:ext uri="{BB962C8B-B14F-4D97-AF65-F5344CB8AC3E}">
        <p14:creationId xmlns="" xmlns:p14="http://schemas.microsoft.com/office/powerpoint/2010/main" val="2160363456"/>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002060"/>
                </a:solidFill>
                <a:latin typeface="Candara" panose="020E0502030303020204" pitchFamily="34" charset="0"/>
              </a:rPr>
              <a:t>External Evidence</a:t>
            </a:r>
            <a:endParaRPr lang="en-US" dirty="0"/>
          </a:p>
        </p:txBody>
      </p:sp>
      <p:sp>
        <p:nvSpPr>
          <p:cNvPr id="3" name="Content Placeholder 2"/>
          <p:cNvSpPr>
            <a:spLocks noGrp="1"/>
          </p:cNvSpPr>
          <p:nvPr>
            <p:ph idx="1"/>
          </p:nvPr>
        </p:nvSpPr>
        <p:spPr/>
        <p:txBody>
          <a:bodyPr/>
          <a:lstStyle/>
          <a:p>
            <a:r>
              <a:rPr lang="en-US" i="1" dirty="0"/>
              <a:t>“India is the land of nations”.</a:t>
            </a:r>
          </a:p>
          <a:p>
            <a:pPr marL="0" indent="0">
              <a:buNone/>
            </a:pPr>
            <a:r>
              <a:rPr lang="en-US" dirty="0">
                <a:latin typeface="Baskerville Old Face" panose="02020602080505020303" pitchFamily="18" charset="0"/>
                <a:cs typeface="Arabic Typesetting" panose="03020402040406030203" pitchFamily="66" charset="-78"/>
              </a:rPr>
              <a:t>                                                               _ B. K. Krishna, 1939</a:t>
            </a:r>
          </a:p>
          <a:p>
            <a:endParaRPr lang="en-US" dirty="0"/>
          </a:p>
          <a:p>
            <a:r>
              <a:rPr lang="en-US" i="1" dirty="0"/>
              <a:t>“The reality is that Muslim Population in India go millions, with its own system of law and social organization, its own distinct language, its own historical traditions proves to be separate nation”. </a:t>
            </a:r>
          </a:p>
          <a:p>
            <a:endParaRPr lang="en-US" i="1" dirty="0"/>
          </a:p>
          <a:p>
            <a:endParaRPr lang="en-US" dirty="0">
              <a:latin typeface="Baskerville Old Face" panose="02020602080505020303" pitchFamily="18" charset="0"/>
            </a:endParaRPr>
          </a:p>
          <a:p>
            <a:pPr marL="2743200" lvl="8" indent="0">
              <a:buNone/>
            </a:pPr>
            <a:r>
              <a:rPr lang="en-US" dirty="0">
                <a:latin typeface="Baskerville Old Face" panose="02020602080505020303" pitchFamily="18" charset="0"/>
              </a:rPr>
              <a:t>		</a:t>
            </a:r>
            <a:r>
              <a:rPr lang="en-US" sz="2000" b="1" dirty="0">
                <a:latin typeface="Baskerville Old Face" panose="02020602080505020303" pitchFamily="18" charset="0"/>
                <a:cs typeface="Andalus" panose="02020603050405020304" pitchFamily="18" charset="-78"/>
              </a:rPr>
              <a:t>-The Economist, 1946</a:t>
            </a:r>
            <a:endParaRPr lang="en-US" b="1" dirty="0">
              <a:latin typeface="Baskerville Old Face" panose="02020602080505020303" pitchFamily="18" charset="0"/>
              <a:cs typeface="Andalus" panose="02020603050405020304" pitchFamily="18" charset="-78"/>
            </a:endParaRPr>
          </a:p>
        </p:txBody>
      </p:sp>
      <p:sp>
        <p:nvSpPr>
          <p:cNvPr id="4" name="Slide Number Placeholder 3"/>
          <p:cNvSpPr>
            <a:spLocks noGrp="1"/>
          </p:cNvSpPr>
          <p:nvPr>
            <p:ph type="sldNum" sz="quarter" idx="12"/>
          </p:nvPr>
        </p:nvSpPr>
        <p:spPr/>
        <p:txBody>
          <a:bodyPr/>
          <a:lstStyle/>
          <a:p>
            <a:fld id="{08A8661F-1CDE-4F7E-AE93-7F9785FD6839}" type="slidenum">
              <a:rPr lang="en-US" smtClean="0"/>
              <a:pPr/>
              <a:t>11</a:t>
            </a:fld>
            <a:endParaRPr lang="en-US"/>
          </a:p>
        </p:txBody>
      </p:sp>
      <p:grpSp>
        <p:nvGrpSpPr>
          <p:cNvPr id="5" name="Group 4"/>
          <p:cNvGrpSpPr/>
          <p:nvPr/>
        </p:nvGrpSpPr>
        <p:grpSpPr>
          <a:xfrm rot="10800000" flipV="1">
            <a:off x="857221" y="1405300"/>
            <a:ext cx="6037811" cy="45719"/>
            <a:chOff x="0" y="5791200"/>
            <a:chExt cx="8084345" cy="330200"/>
          </a:xfrm>
        </p:grpSpPr>
        <p:sp>
          <p:nvSpPr>
            <p:cNvPr id="6" name="Rectangle 5"/>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7" name="Rectangle 6"/>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Rectangle 7"/>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Rectangle 8"/>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10" name="Rectangle 9"/>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1" name="Rectangle 10"/>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Rectangle 11"/>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3" name="Rectangle 12"/>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grpSp>
        <p:nvGrpSpPr>
          <p:cNvPr id="14" name="Group 13"/>
          <p:cNvGrpSpPr/>
          <p:nvPr/>
        </p:nvGrpSpPr>
        <p:grpSpPr>
          <a:xfrm>
            <a:off x="0" y="6756400"/>
            <a:ext cx="9144000" cy="101600"/>
            <a:chOff x="0" y="5791200"/>
            <a:chExt cx="8084345" cy="330200"/>
          </a:xfrm>
        </p:grpSpPr>
        <p:sp>
          <p:nvSpPr>
            <p:cNvPr id="15" name="Rectangle 14"/>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16" name="Rectangle 15"/>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17" name="Rectangle 16"/>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18" name="Rectangle 17"/>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ndara" panose="020E0502030303020204" pitchFamily="34" charset="0"/>
                <a:ea typeface="+mn-ea"/>
                <a:cs typeface="+mn-cs"/>
              </a:endParaRPr>
            </a:p>
          </p:txBody>
        </p:sp>
        <p:sp>
          <p:nvSpPr>
            <p:cNvPr id="19" name="Rectangle 18"/>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20" name="Rectangle 19"/>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21" name="Rectangle 20"/>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22" name="Rectangle 21"/>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grpSp>
    </p:spTree>
    <p:extLst>
      <p:ext uri="{BB962C8B-B14F-4D97-AF65-F5344CB8AC3E}">
        <p14:creationId xmlns="" xmlns:p14="http://schemas.microsoft.com/office/powerpoint/2010/main" val="1016888329"/>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002060"/>
                </a:solidFill>
                <a:latin typeface="Candara" panose="020E0502030303020204" pitchFamily="34" charset="0"/>
              </a:rPr>
              <a:t>Mandate of Two Nation Theory</a:t>
            </a:r>
          </a:p>
        </p:txBody>
      </p:sp>
      <p:sp>
        <p:nvSpPr>
          <p:cNvPr id="3" name="Content Placeholder 2"/>
          <p:cNvSpPr>
            <a:spLocks noGrp="1"/>
          </p:cNvSpPr>
          <p:nvPr>
            <p:ph idx="1"/>
          </p:nvPr>
        </p:nvSpPr>
        <p:spPr>
          <a:xfrm>
            <a:off x="633845" y="1828801"/>
            <a:ext cx="6986155" cy="4351337"/>
          </a:xfrm>
        </p:spPr>
        <p:txBody>
          <a:bodyPr/>
          <a:lstStyle/>
          <a:p>
            <a:endParaRPr lang="en-US" dirty="0"/>
          </a:p>
          <a:p>
            <a:r>
              <a:rPr lang="en-US" dirty="0"/>
              <a:t>The demand for SE was a manifestation of Muslim  feelings of separateness.</a:t>
            </a:r>
          </a:p>
          <a:p>
            <a:r>
              <a:rPr lang="en-US" dirty="0"/>
              <a:t>Six years before his death, Sir Syed for the first time demanded for a separate electorate in 1892.</a:t>
            </a:r>
          </a:p>
          <a:p>
            <a:r>
              <a:rPr lang="en-US" dirty="0"/>
              <a:t>Because of the minority status in British India, it was difficult for Muslim candidates to be elected in general elections. </a:t>
            </a:r>
          </a:p>
          <a:p>
            <a:r>
              <a:rPr lang="en-US" dirty="0"/>
              <a:t>If the two communities were not kept apart at polls, every election would result in riots.</a:t>
            </a:r>
          </a:p>
          <a:p>
            <a:r>
              <a:rPr lang="en-US" dirty="0"/>
              <a:t>Wherever S.E had been introduced, it secured peace.</a:t>
            </a:r>
          </a:p>
          <a:p>
            <a:endParaRPr lang="en-US" dirty="0"/>
          </a:p>
        </p:txBody>
      </p:sp>
      <p:sp>
        <p:nvSpPr>
          <p:cNvPr id="4" name="Slide Number Placeholder 3"/>
          <p:cNvSpPr>
            <a:spLocks noGrp="1"/>
          </p:cNvSpPr>
          <p:nvPr>
            <p:ph type="sldNum" sz="quarter" idx="12"/>
          </p:nvPr>
        </p:nvSpPr>
        <p:spPr/>
        <p:txBody>
          <a:bodyPr/>
          <a:lstStyle/>
          <a:p>
            <a:fld id="{08A8661F-1CDE-4F7E-AE93-7F9785FD6839}" type="slidenum">
              <a:rPr lang="en-US" smtClean="0"/>
              <a:pPr/>
              <a:t>12</a:t>
            </a:fld>
            <a:endParaRPr lang="en-US"/>
          </a:p>
        </p:txBody>
      </p:sp>
      <p:grpSp>
        <p:nvGrpSpPr>
          <p:cNvPr id="5" name="Group 4"/>
          <p:cNvGrpSpPr/>
          <p:nvPr/>
        </p:nvGrpSpPr>
        <p:grpSpPr>
          <a:xfrm rot="10800000" flipV="1">
            <a:off x="857221" y="1405300"/>
            <a:ext cx="6037811" cy="45719"/>
            <a:chOff x="0" y="5791200"/>
            <a:chExt cx="8084345" cy="330200"/>
          </a:xfrm>
        </p:grpSpPr>
        <p:sp>
          <p:nvSpPr>
            <p:cNvPr id="6" name="Rectangle 5"/>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7" name="Rectangle 6"/>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Rectangle 7"/>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Rectangle 8"/>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10" name="Rectangle 9"/>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1" name="Rectangle 10"/>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Rectangle 11"/>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3" name="Rectangle 12"/>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grpSp>
        <p:nvGrpSpPr>
          <p:cNvPr id="14" name="Group 13"/>
          <p:cNvGrpSpPr/>
          <p:nvPr/>
        </p:nvGrpSpPr>
        <p:grpSpPr>
          <a:xfrm>
            <a:off x="0" y="6756400"/>
            <a:ext cx="9144000" cy="101600"/>
            <a:chOff x="0" y="5791200"/>
            <a:chExt cx="8084345" cy="330200"/>
          </a:xfrm>
        </p:grpSpPr>
        <p:sp>
          <p:nvSpPr>
            <p:cNvPr id="15" name="Rectangle 14"/>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16" name="Rectangle 15"/>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17" name="Rectangle 16"/>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18" name="Rectangle 17"/>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ndara" panose="020E0502030303020204" pitchFamily="34" charset="0"/>
                <a:ea typeface="+mn-ea"/>
                <a:cs typeface="+mn-cs"/>
              </a:endParaRPr>
            </a:p>
          </p:txBody>
        </p:sp>
        <p:sp>
          <p:nvSpPr>
            <p:cNvPr id="19" name="Rectangle 18"/>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20" name="Rectangle 19"/>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21" name="Rectangle 20"/>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22" name="Rectangle 21"/>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grpSp>
    </p:spTree>
    <p:extLst>
      <p:ext uri="{BB962C8B-B14F-4D97-AF65-F5344CB8AC3E}">
        <p14:creationId xmlns="" xmlns:p14="http://schemas.microsoft.com/office/powerpoint/2010/main" val="2097003735"/>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002060"/>
                </a:solidFill>
                <a:latin typeface="Candara" panose="020E0502030303020204" pitchFamily="34" charset="0"/>
              </a:rPr>
              <a:t>Congress Attitude towards S.E</a:t>
            </a:r>
          </a:p>
        </p:txBody>
      </p:sp>
      <p:sp>
        <p:nvSpPr>
          <p:cNvPr id="3" name="Content Placeholder 2"/>
          <p:cNvSpPr>
            <a:spLocks noGrp="1"/>
          </p:cNvSpPr>
          <p:nvPr>
            <p:ph idx="1"/>
          </p:nvPr>
        </p:nvSpPr>
        <p:spPr>
          <a:xfrm>
            <a:off x="633845" y="1828801"/>
            <a:ext cx="6605155" cy="4351337"/>
          </a:xfrm>
        </p:spPr>
        <p:txBody>
          <a:bodyPr/>
          <a:lstStyle/>
          <a:p>
            <a:r>
              <a:rPr lang="en-US" sz="2800" b="1" dirty="0">
                <a:solidFill>
                  <a:srgbClr val="002060"/>
                </a:solidFill>
              </a:rPr>
              <a:t>Separate Electorate</a:t>
            </a:r>
          </a:p>
          <a:p>
            <a:pPr marL="0" indent="0">
              <a:buNone/>
            </a:pPr>
            <a:endParaRPr lang="en-US" sz="2800" b="1" dirty="0">
              <a:solidFill>
                <a:srgbClr val="002060"/>
              </a:solidFill>
            </a:endParaRPr>
          </a:p>
          <a:p>
            <a:r>
              <a:rPr lang="en-US" sz="2400" dirty="0"/>
              <a:t>Congress attitude towards S.E was irritating.</a:t>
            </a:r>
          </a:p>
          <a:p>
            <a:r>
              <a:rPr lang="en-US" sz="2400" dirty="0"/>
              <a:t>It could, by no means, compromise with this formula.</a:t>
            </a:r>
          </a:p>
          <a:p>
            <a:r>
              <a:rPr lang="en-US" sz="2400" dirty="0"/>
              <a:t>Congress attitude further pushed the Muslims towards Separatism.</a:t>
            </a:r>
          </a:p>
          <a:p>
            <a:endParaRPr lang="en-US" dirty="0"/>
          </a:p>
        </p:txBody>
      </p:sp>
      <p:sp>
        <p:nvSpPr>
          <p:cNvPr id="4" name="Slide Number Placeholder 3"/>
          <p:cNvSpPr>
            <a:spLocks noGrp="1"/>
          </p:cNvSpPr>
          <p:nvPr>
            <p:ph type="sldNum" sz="quarter" idx="12"/>
          </p:nvPr>
        </p:nvSpPr>
        <p:spPr/>
        <p:txBody>
          <a:bodyPr/>
          <a:lstStyle/>
          <a:p>
            <a:fld id="{08A8661F-1CDE-4F7E-AE93-7F9785FD6839}" type="slidenum">
              <a:rPr lang="en-US" smtClean="0"/>
              <a:pPr/>
              <a:t>13</a:t>
            </a:fld>
            <a:endParaRPr lang="en-US"/>
          </a:p>
        </p:txBody>
      </p:sp>
      <p:grpSp>
        <p:nvGrpSpPr>
          <p:cNvPr id="5" name="Group 4"/>
          <p:cNvGrpSpPr/>
          <p:nvPr/>
        </p:nvGrpSpPr>
        <p:grpSpPr>
          <a:xfrm rot="10800000" flipV="1">
            <a:off x="857221" y="1405300"/>
            <a:ext cx="6037811" cy="45719"/>
            <a:chOff x="0" y="5791200"/>
            <a:chExt cx="8084345" cy="330200"/>
          </a:xfrm>
        </p:grpSpPr>
        <p:sp>
          <p:nvSpPr>
            <p:cNvPr id="6" name="Rectangle 5"/>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7" name="Rectangle 6"/>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Rectangle 7"/>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Rectangle 8"/>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10" name="Rectangle 9"/>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1" name="Rectangle 10"/>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Rectangle 11"/>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3" name="Rectangle 12"/>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grpSp>
        <p:nvGrpSpPr>
          <p:cNvPr id="14" name="Group 13"/>
          <p:cNvGrpSpPr/>
          <p:nvPr/>
        </p:nvGrpSpPr>
        <p:grpSpPr>
          <a:xfrm>
            <a:off x="0" y="6756400"/>
            <a:ext cx="9144000" cy="101600"/>
            <a:chOff x="0" y="5791200"/>
            <a:chExt cx="8084345" cy="330200"/>
          </a:xfrm>
        </p:grpSpPr>
        <p:sp>
          <p:nvSpPr>
            <p:cNvPr id="15" name="Rectangle 14"/>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16" name="Rectangle 15"/>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17" name="Rectangle 16"/>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18" name="Rectangle 17"/>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ndara" panose="020E0502030303020204" pitchFamily="34" charset="0"/>
                <a:ea typeface="+mn-ea"/>
                <a:cs typeface="+mn-cs"/>
              </a:endParaRPr>
            </a:p>
          </p:txBody>
        </p:sp>
        <p:sp>
          <p:nvSpPr>
            <p:cNvPr id="19" name="Rectangle 18"/>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20" name="Rectangle 19"/>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21" name="Rectangle 20"/>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22" name="Rectangle 21"/>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grpSp>
    </p:spTree>
    <p:extLst>
      <p:ext uri="{BB962C8B-B14F-4D97-AF65-F5344CB8AC3E}">
        <p14:creationId xmlns="" xmlns:p14="http://schemas.microsoft.com/office/powerpoint/2010/main" val="3233883624"/>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002060"/>
                </a:solidFill>
                <a:latin typeface="Candara" panose="020E0502030303020204" pitchFamily="34" charset="0"/>
              </a:rPr>
              <a:t>Factors Responsible for the </a:t>
            </a:r>
            <a:br>
              <a:rPr lang="en-US" sz="3200" b="1" dirty="0">
                <a:solidFill>
                  <a:srgbClr val="002060"/>
                </a:solidFill>
                <a:latin typeface="Candara" panose="020E0502030303020204" pitchFamily="34" charset="0"/>
              </a:rPr>
            </a:br>
            <a:r>
              <a:rPr lang="en-US" sz="3200" b="1" dirty="0">
                <a:solidFill>
                  <a:srgbClr val="002060"/>
                </a:solidFill>
                <a:latin typeface="Candara" panose="020E0502030303020204" pitchFamily="34" charset="0"/>
              </a:rPr>
              <a:t>Creation of Muslim Nationhood</a:t>
            </a:r>
          </a:p>
        </p:txBody>
      </p:sp>
      <p:sp>
        <p:nvSpPr>
          <p:cNvPr id="3" name="Content Placeholder 2"/>
          <p:cNvSpPr>
            <a:spLocks noGrp="1"/>
          </p:cNvSpPr>
          <p:nvPr>
            <p:ph idx="1"/>
          </p:nvPr>
        </p:nvSpPr>
        <p:spPr/>
        <p:txBody>
          <a:bodyPr/>
          <a:lstStyle/>
          <a:p>
            <a:r>
              <a:rPr lang="en-US" dirty="0"/>
              <a:t>Historical</a:t>
            </a:r>
          </a:p>
          <a:p>
            <a:r>
              <a:rPr lang="en-US" dirty="0"/>
              <a:t>Political</a:t>
            </a:r>
          </a:p>
          <a:p>
            <a:r>
              <a:rPr lang="en-US" dirty="0"/>
              <a:t>Religious</a:t>
            </a:r>
          </a:p>
          <a:p>
            <a:r>
              <a:rPr lang="en-US" dirty="0"/>
              <a:t>Cultural</a:t>
            </a:r>
          </a:p>
          <a:p>
            <a:r>
              <a:rPr lang="en-US" dirty="0"/>
              <a:t>Education</a:t>
            </a:r>
          </a:p>
          <a:p>
            <a:r>
              <a:rPr lang="en-US" dirty="0"/>
              <a:t>Literature</a:t>
            </a:r>
          </a:p>
          <a:p>
            <a:r>
              <a:rPr lang="en-US" dirty="0"/>
              <a:t>Philosophy</a:t>
            </a:r>
          </a:p>
          <a:p>
            <a:r>
              <a:rPr lang="en-US" dirty="0"/>
              <a:t>Art</a:t>
            </a:r>
          </a:p>
          <a:p>
            <a:r>
              <a:rPr lang="en-US" dirty="0"/>
              <a:t>Psychological</a:t>
            </a:r>
          </a:p>
          <a:p>
            <a:r>
              <a:rPr lang="en-US" dirty="0"/>
              <a:t>National Consciousness</a:t>
            </a:r>
          </a:p>
        </p:txBody>
      </p:sp>
      <p:sp>
        <p:nvSpPr>
          <p:cNvPr id="4" name="Slide Number Placeholder 3"/>
          <p:cNvSpPr>
            <a:spLocks noGrp="1"/>
          </p:cNvSpPr>
          <p:nvPr>
            <p:ph type="sldNum" sz="quarter" idx="12"/>
          </p:nvPr>
        </p:nvSpPr>
        <p:spPr/>
        <p:txBody>
          <a:bodyPr/>
          <a:lstStyle/>
          <a:p>
            <a:fld id="{08A8661F-1CDE-4F7E-AE93-7F9785FD6839}" type="slidenum">
              <a:rPr lang="en-US" smtClean="0"/>
              <a:pPr/>
              <a:t>14</a:t>
            </a:fld>
            <a:endParaRPr lang="en-US"/>
          </a:p>
        </p:txBody>
      </p:sp>
      <p:grpSp>
        <p:nvGrpSpPr>
          <p:cNvPr id="5" name="Group 4"/>
          <p:cNvGrpSpPr/>
          <p:nvPr/>
        </p:nvGrpSpPr>
        <p:grpSpPr>
          <a:xfrm rot="10800000" flipV="1">
            <a:off x="856688" y="1606869"/>
            <a:ext cx="6037811" cy="45719"/>
            <a:chOff x="0" y="5791200"/>
            <a:chExt cx="8084345" cy="330200"/>
          </a:xfrm>
        </p:grpSpPr>
        <p:sp>
          <p:nvSpPr>
            <p:cNvPr id="6" name="Rectangle 5"/>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7" name="Rectangle 6"/>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Rectangle 7"/>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Rectangle 8"/>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10" name="Rectangle 9"/>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1" name="Rectangle 10"/>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Rectangle 11"/>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3" name="Rectangle 12"/>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grpSp>
        <p:nvGrpSpPr>
          <p:cNvPr id="14" name="Group 13"/>
          <p:cNvGrpSpPr/>
          <p:nvPr/>
        </p:nvGrpSpPr>
        <p:grpSpPr>
          <a:xfrm>
            <a:off x="0" y="6756400"/>
            <a:ext cx="9144000" cy="101600"/>
            <a:chOff x="0" y="5791200"/>
            <a:chExt cx="8084345" cy="330200"/>
          </a:xfrm>
        </p:grpSpPr>
        <p:sp>
          <p:nvSpPr>
            <p:cNvPr id="15" name="Rectangle 14"/>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16" name="Rectangle 15"/>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17" name="Rectangle 16"/>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18" name="Rectangle 17"/>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ndara" panose="020E0502030303020204" pitchFamily="34" charset="0"/>
                <a:ea typeface="+mn-ea"/>
                <a:cs typeface="+mn-cs"/>
              </a:endParaRPr>
            </a:p>
          </p:txBody>
        </p:sp>
        <p:sp>
          <p:nvSpPr>
            <p:cNvPr id="19" name="Rectangle 18"/>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20" name="Rectangle 19"/>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21" name="Rectangle 20"/>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22" name="Rectangle 21"/>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grpSp>
    </p:spTree>
    <p:extLst>
      <p:ext uri="{BB962C8B-B14F-4D97-AF65-F5344CB8AC3E}">
        <p14:creationId xmlns="" xmlns:p14="http://schemas.microsoft.com/office/powerpoint/2010/main" val="1338074345"/>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4667220"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44546A"/>
                </a:solidFill>
                <a:effectLst/>
                <a:uLnTx/>
                <a:uFillTx/>
                <a:latin typeface="Candara" pitchFamily="34" charset="0"/>
                <a:ea typeface="+mn-ea"/>
                <a:cs typeface="Arial" pitchFamily="34" charset="0"/>
              </a:rPr>
              <a:t>Nationalism [3/5]</a:t>
            </a:r>
          </a:p>
        </p:txBody>
      </p:sp>
      <p:sp>
        <p:nvSpPr>
          <p:cNvPr id="6" name="TextBox 5"/>
          <p:cNvSpPr txBox="1"/>
          <p:nvPr/>
        </p:nvSpPr>
        <p:spPr>
          <a:xfrm>
            <a:off x="685801" y="1841480"/>
            <a:ext cx="8020022" cy="3785652"/>
          </a:xfrm>
          <a:prstGeom prst="rect">
            <a:avLst/>
          </a:prstGeom>
          <a:noFill/>
        </p:spPr>
        <p:txBody>
          <a:bodyPr wrap="square" rtlCol="0">
            <a:spAutoFit/>
          </a:bodyPr>
          <a:lstStyle/>
          <a:p>
            <a:pPr marL="342900" marR="0" lvl="0" indent="-342900" algn="just"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2400" b="0" i="0" u="none" strike="noStrike" kern="1200" cap="none" spc="0" normalizeH="0" baseline="0" noProof="0" dirty="0">
                <a:ln>
                  <a:noFill/>
                </a:ln>
                <a:effectLst/>
                <a:uLnTx/>
                <a:uFillTx/>
                <a:latin typeface="Candara" pitchFamily="34" charset="0"/>
                <a:ea typeface="+mn-ea"/>
                <a:cs typeface="Arial" pitchFamily="34" charset="0"/>
              </a:rPr>
              <a:t>Emotional basis</a:t>
            </a:r>
          </a:p>
          <a:p>
            <a:pPr marL="800100" marR="0" lvl="1"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effectLst/>
                <a:uLnTx/>
                <a:uFillTx/>
                <a:latin typeface="Candara" pitchFamily="34" charset="0"/>
                <a:ea typeface="+mn-ea"/>
                <a:cs typeface="Arial" pitchFamily="34" charset="0"/>
              </a:rPr>
              <a:t>Common group feelings </a:t>
            </a:r>
          </a:p>
          <a:p>
            <a:pPr marL="800100" marR="0" lvl="1"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effectLst/>
                <a:uLnTx/>
                <a:uFillTx/>
                <a:latin typeface="Candara" pitchFamily="34" charset="0"/>
                <a:ea typeface="+mn-ea"/>
                <a:cs typeface="Arial" pitchFamily="34" charset="0"/>
              </a:rPr>
              <a:t>Love for the fellow nationals</a:t>
            </a:r>
          </a:p>
          <a:p>
            <a:pPr marL="800100" marR="0" lvl="1"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effectLst/>
                <a:uLnTx/>
                <a:uFillTx/>
                <a:latin typeface="Candara" pitchFamily="34" charset="0"/>
                <a:ea typeface="+mn-ea"/>
                <a:cs typeface="Arial" pitchFamily="34" charset="0"/>
              </a:rPr>
              <a:t>Common hostility to other similar groups</a:t>
            </a:r>
          </a:p>
          <a:p>
            <a:pPr marL="342900" marR="0" lvl="0" indent="-342900" algn="just"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2400" b="0" i="0" u="none" strike="noStrike" kern="1200" cap="none" spc="0" normalizeH="0" baseline="0" noProof="0" dirty="0">
                <a:ln>
                  <a:noFill/>
                </a:ln>
                <a:effectLst/>
                <a:uLnTx/>
                <a:uFillTx/>
                <a:latin typeface="Candara" pitchFamily="34" charset="0"/>
                <a:ea typeface="+mn-ea"/>
                <a:cs typeface="Arial" pitchFamily="34" charset="0"/>
              </a:rPr>
              <a:t>Political and Social Apparatus</a:t>
            </a:r>
          </a:p>
          <a:p>
            <a:pPr marL="800100" marR="0" lvl="1"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effectLst/>
                <a:uLnTx/>
                <a:uFillTx/>
                <a:latin typeface="Candara" pitchFamily="34" charset="0"/>
                <a:ea typeface="+mn-ea"/>
                <a:cs typeface="Arial" pitchFamily="34" charset="0"/>
              </a:rPr>
              <a:t>Common territory possessed</a:t>
            </a:r>
          </a:p>
          <a:p>
            <a:pPr marL="800100" marR="0" lvl="1"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effectLst/>
                <a:uLnTx/>
                <a:uFillTx/>
                <a:latin typeface="Candara" pitchFamily="34" charset="0"/>
                <a:ea typeface="+mn-ea"/>
                <a:cs typeface="Arial" pitchFamily="34" charset="0"/>
              </a:rPr>
              <a:t>The existence of common sovereign government or the desire for it</a:t>
            </a:r>
          </a:p>
          <a:p>
            <a:pPr marL="800100" marR="0" lvl="1"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effectLst/>
                <a:uLnTx/>
                <a:uFillTx/>
                <a:latin typeface="Candara" pitchFamily="34" charset="0"/>
                <a:ea typeface="+mn-ea"/>
                <a:cs typeface="Arial" pitchFamily="34" charset="0"/>
              </a:rPr>
              <a:t>The existence of common moral, social or economic institutions or ideas</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8A8661F-1CDE-4F7E-AE93-7F9785FD6839}" type="slidenum">
              <a:rPr kumimoji="0" lang="en-US" sz="825"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825"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36" name="Picture 2" descr="Image result for red tick mark pn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21885" y="1648184"/>
            <a:ext cx="507919" cy="492682"/>
          </a:xfrm>
          <a:prstGeom prst="rect">
            <a:avLst/>
          </a:prstGeom>
          <a:noFill/>
          <a:extLst>
            <a:ext uri="{909E8E84-426E-40DD-AFC4-6F175D3DCCD1}">
              <a14:hiddenFill xmlns="" xmlns:a14="http://schemas.microsoft.com/office/drawing/2010/main">
                <a:solidFill>
                  <a:srgbClr val="FFFFFF"/>
                </a:solidFill>
              </a14:hiddenFill>
            </a:ext>
          </a:extLst>
        </p:spPr>
      </p:pic>
      <p:pic>
        <p:nvPicPr>
          <p:cNvPr id="37" name="Picture 2" descr="Image result for red tick mark pn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21884" y="3118772"/>
            <a:ext cx="507919" cy="49268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1340558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par>
                                <p:cTn id="10" presetID="10" presetClass="entr" presetSubtype="0" fill="hold" nodeType="with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500"/>
                                        <p:tgtEl>
                                          <p:spTgt spid="36"/>
                                        </p:tgtEl>
                                      </p:cBhvr>
                                    </p:animEffect>
                                  </p:childTnLst>
                                </p:cTn>
                              </p:par>
                            </p:childTnLst>
                          </p:cTn>
                        </p:par>
                      </p:childTnLst>
                    </p:cTn>
                  </p:par>
                  <p:par>
                    <p:cTn id="13" fill="hold">
                      <p:stCondLst>
                        <p:cond delay="indefinite"/>
                      </p:stCondLst>
                      <p:childTnLst>
                        <p:par>
                          <p:cTn id="14" fill="hold">
                            <p:stCondLst>
                              <p:cond delay="0"/>
                            </p:stCondLst>
                            <p:childTnLst>
                              <p:par>
                                <p:cTn id="15" presetID="19" presetClass="emph" presetSubtype="0" fill="hold" nodeType="clickEffect">
                                  <p:stCondLst>
                                    <p:cond delay="0"/>
                                  </p:stCondLst>
                                  <p:childTnLst>
                                    <p:animClr clrSpc="rgb" dir="cw">
                                      <p:cBhvr override="childStyle">
                                        <p:cTn id="16" dur="500" fill="hold"/>
                                        <p:tgtEl>
                                          <p:spTgt spid="6">
                                            <p:txEl>
                                              <p:pRg st="1" end="1"/>
                                            </p:txEl>
                                          </p:spTgt>
                                        </p:tgtEl>
                                        <p:attrNameLst>
                                          <p:attrName>style.color</p:attrName>
                                        </p:attrNameLst>
                                      </p:cBhvr>
                                      <p:to>
                                        <a:srgbClr val="000000"/>
                                      </p:to>
                                    </p:animClr>
                                    <p:animClr clrSpc="rgb" dir="cw">
                                      <p:cBhvr>
                                        <p:cTn id="17" dur="500" fill="hold"/>
                                        <p:tgtEl>
                                          <p:spTgt spid="6">
                                            <p:txEl>
                                              <p:pRg st="1" end="1"/>
                                            </p:txEl>
                                          </p:spTgt>
                                        </p:tgtEl>
                                        <p:attrNameLst>
                                          <p:attrName>fillcolor</p:attrName>
                                        </p:attrNameLst>
                                      </p:cBhvr>
                                      <p:to>
                                        <a:srgbClr val="000000"/>
                                      </p:to>
                                    </p:animClr>
                                    <p:set>
                                      <p:cBhvr>
                                        <p:cTn id="18" dur="500" fill="hold"/>
                                        <p:tgtEl>
                                          <p:spTgt spid="6">
                                            <p:txEl>
                                              <p:pRg st="1" end="1"/>
                                            </p:txEl>
                                          </p:spTgt>
                                        </p:tgtEl>
                                        <p:attrNameLst>
                                          <p:attrName>fill.type</p:attrName>
                                        </p:attrNameLst>
                                      </p:cBhvr>
                                      <p:to>
                                        <p:strVal val="solid"/>
                                      </p:to>
                                    </p:set>
                                    <p:set>
                                      <p:cBhvr>
                                        <p:cTn id="19" dur="500" fill="hold"/>
                                        <p:tgtEl>
                                          <p:spTgt spid="6">
                                            <p:txEl>
                                              <p:pRg st="1" end="1"/>
                                            </p:txEl>
                                          </p:spTgt>
                                        </p:tgtEl>
                                        <p:attrNameLst>
                                          <p:attrName>fill.on</p:attrName>
                                        </p:attrNameLst>
                                      </p:cBhvr>
                                      <p:to>
                                        <p:strVal val="true"/>
                                      </p:to>
                                    </p:set>
                                  </p:childTnLst>
                                </p:cTn>
                              </p:par>
                            </p:childTnLst>
                          </p:cTn>
                        </p:par>
                      </p:childTnLst>
                    </p:cTn>
                  </p:par>
                  <p:par>
                    <p:cTn id="20" fill="hold">
                      <p:stCondLst>
                        <p:cond delay="indefinite"/>
                      </p:stCondLst>
                      <p:childTnLst>
                        <p:par>
                          <p:cTn id="21" fill="hold">
                            <p:stCondLst>
                              <p:cond delay="0"/>
                            </p:stCondLst>
                            <p:childTnLst>
                              <p:par>
                                <p:cTn id="22" presetID="19" presetClass="emph" presetSubtype="0" fill="hold" nodeType="clickEffect">
                                  <p:stCondLst>
                                    <p:cond delay="0"/>
                                  </p:stCondLst>
                                  <p:childTnLst>
                                    <p:animClr clrSpc="rgb" dir="cw">
                                      <p:cBhvr override="childStyle">
                                        <p:cTn id="23" dur="500" fill="hold"/>
                                        <p:tgtEl>
                                          <p:spTgt spid="6">
                                            <p:txEl>
                                              <p:pRg st="2" end="2"/>
                                            </p:txEl>
                                          </p:spTgt>
                                        </p:tgtEl>
                                        <p:attrNameLst>
                                          <p:attrName>style.color</p:attrName>
                                        </p:attrNameLst>
                                      </p:cBhvr>
                                      <p:to>
                                        <a:srgbClr val="000000"/>
                                      </p:to>
                                    </p:animClr>
                                    <p:animClr clrSpc="rgb" dir="cw">
                                      <p:cBhvr>
                                        <p:cTn id="24" dur="500" fill="hold"/>
                                        <p:tgtEl>
                                          <p:spTgt spid="6">
                                            <p:txEl>
                                              <p:pRg st="2" end="2"/>
                                            </p:txEl>
                                          </p:spTgt>
                                        </p:tgtEl>
                                        <p:attrNameLst>
                                          <p:attrName>fillcolor</p:attrName>
                                        </p:attrNameLst>
                                      </p:cBhvr>
                                      <p:to>
                                        <a:srgbClr val="000000"/>
                                      </p:to>
                                    </p:animClr>
                                    <p:set>
                                      <p:cBhvr>
                                        <p:cTn id="25" dur="500" fill="hold"/>
                                        <p:tgtEl>
                                          <p:spTgt spid="6">
                                            <p:txEl>
                                              <p:pRg st="2" end="2"/>
                                            </p:txEl>
                                          </p:spTgt>
                                        </p:tgtEl>
                                        <p:attrNameLst>
                                          <p:attrName>fill.type</p:attrName>
                                        </p:attrNameLst>
                                      </p:cBhvr>
                                      <p:to>
                                        <p:strVal val="solid"/>
                                      </p:to>
                                    </p:set>
                                    <p:set>
                                      <p:cBhvr>
                                        <p:cTn id="26" dur="500" fill="hold"/>
                                        <p:tgtEl>
                                          <p:spTgt spid="6">
                                            <p:txEl>
                                              <p:pRg st="2" end="2"/>
                                            </p:txEl>
                                          </p:spTgt>
                                        </p:tgtEl>
                                        <p:attrNameLst>
                                          <p:attrName>fill.on</p:attrName>
                                        </p:attrNameLst>
                                      </p:cBhvr>
                                      <p:to>
                                        <p:strVal val="true"/>
                                      </p:to>
                                    </p:set>
                                  </p:childTnLst>
                                </p:cTn>
                              </p:par>
                            </p:childTnLst>
                          </p:cTn>
                        </p:par>
                      </p:childTnLst>
                    </p:cTn>
                  </p:par>
                  <p:par>
                    <p:cTn id="27" fill="hold">
                      <p:stCondLst>
                        <p:cond delay="indefinite"/>
                      </p:stCondLst>
                      <p:childTnLst>
                        <p:par>
                          <p:cTn id="28" fill="hold">
                            <p:stCondLst>
                              <p:cond delay="0"/>
                            </p:stCondLst>
                            <p:childTnLst>
                              <p:par>
                                <p:cTn id="29" presetID="19" presetClass="emph" presetSubtype="0" fill="hold" nodeType="clickEffect">
                                  <p:stCondLst>
                                    <p:cond delay="0"/>
                                  </p:stCondLst>
                                  <p:childTnLst>
                                    <p:animClr clrSpc="rgb" dir="cw">
                                      <p:cBhvr override="childStyle">
                                        <p:cTn id="30" dur="500" fill="hold"/>
                                        <p:tgtEl>
                                          <p:spTgt spid="6">
                                            <p:txEl>
                                              <p:pRg st="3" end="3"/>
                                            </p:txEl>
                                          </p:spTgt>
                                        </p:tgtEl>
                                        <p:attrNameLst>
                                          <p:attrName>style.color</p:attrName>
                                        </p:attrNameLst>
                                      </p:cBhvr>
                                      <p:to>
                                        <a:srgbClr val="000000"/>
                                      </p:to>
                                    </p:animClr>
                                    <p:animClr clrSpc="rgb" dir="cw">
                                      <p:cBhvr>
                                        <p:cTn id="31" dur="500" fill="hold"/>
                                        <p:tgtEl>
                                          <p:spTgt spid="6">
                                            <p:txEl>
                                              <p:pRg st="3" end="3"/>
                                            </p:txEl>
                                          </p:spTgt>
                                        </p:tgtEl>
                                        <p:attrNameLst>
                                          <p:attrName>fillcolor</p:attrName>
                                        </p:attrNameLst>
                                      </p:cBhvr>
                                      <p:to>
                                        <a:srgbClr val="000000"/>
                                      </p:to>
                                    </p:animClr>
                                    <p:set>
                                      <p:cBhvr>
                                        <p:cTn id="32" dur="500" fill="hold"/>
                                        <p:tgtEl>
                                          <p:spTgt spid="6">
                                            <p:txEl>
                                              <p:pRg st="3" end="3"/>
                                            </p:txEl>
                                          </p:spTgt>
                                        </p:tgtEl>
                                        <p:attrNameLst>
                                          <p:attrName>fill.type</p:attrName>
                                        </p:attrNameLst>
                                      </p:cBhvr>
                                      <p:to>
                                        <p:strVal val="solid"/>
                                      </p:to>
                                    </p:set>
                                    <p:set>
                                      <p:cBhvr>
                                        <p:cTn id="33" dur="500" fill="hold"/>
                                        <p:tgtEl>
                                          <p:spTgt spid="6">
                                            <p:txEl>
                                              <p:pRg st="3" end="3"/>
                                            </p:txEl>
                                          </p:spTgt>
                                        </p:tgtEl>
                                        <p:attrNameLst>
                                          <p:attrName>fill.on</p:attrName>
                                        </p:attrNameLst>
                                      </p:cBhvr>
                                      <p:to>
                                        <p:strVal val="true"/>
                                      </p:to>
                                    </p:set>
                                  </p:childTnLst>
                                </p:cTn>
                              </p:par>
                            </p:childTnLst>
                          </p:cTn>
                        </p:par>
                      </p:childTnLst>
                    </p:cTn>
                  </p:par>
                  <p:par>
                    <p:cTn id="34" fill="hold">
                      <p:stCondLst>
                        <p:cond delay="indefinite"/>
                      </p:stCondLst>
                      <p:childTnLst>
                        <p:par>
                          <p:cTn id="35" fill="hold">
                            <p:stCondLst>
                              <p:cond delay="0"/>
                            </p:stCondLst>
                            <p:childTnLst>
                              <p:par>
                                <p:cTn id="36" presetID="19" presetClass="emph" presetSubtype="0" fill="hold" nodeType="clickEffect">
                                  <p:stCondLst>
                                    <p:cond delay="0"/>
                                  </p:stCondLst>
                                  <p:childTnLst>
                                    <p:animClr clrSpc="rgb" dir="cw">
                                      <p:cBhvr override="childStyle">
                                        <p:cTn id="37" dur="500" fill="hold"/>
                                        <p:tgtEl>
                                          <p:spTgt spid="6">
                                            <p:txEl>
                                              <p:pRg st="4" end="4"/>
                                            </p:txEl>
                                          </p:spTgt>
                                        </p:tgtEl>
                                        <p:attrNameLst>
                                          <p:attrName>style.color</p:attrName>
                                        </p:attrNameLst>
                                      </p:cBhvr>
                                      <p:to>
                                        <a:srgbClr val="000000"/>
                                      </p:to>
                                    </p:animClr>
                                    <p:animClr clrSpc="rgb" dir="cw">
                                      <p:cBhvr>
                                        <p:cTn id="38" dur="500" fill="hold"/>
                                        <p:tgtEl>
                                          <p:spTgt spid="6">
                                            <p:txEl>
                                              <p:pRg st="4" end="4"/>
                                            </p:txEl>
                                          </p:spTgt>
                                        </p:tgtEl>
                                        <p:attrNameLst>
                                          <p:attrName>fillcolor</p:attrName>
                                        </p:attrNameLst>
                                      </p:cBhvr>
                                      <p:to>
                                        <a:srgbClr val="000000"/>
                                      </p:to>
                                    </p:animClr>
                                    <p:set>
                                      <p:cBhvr>
                                        <p:cTn id="39" dur="500" fill="hold"/>
                                        <p:tgtEl>
                                          <p:spTgt spid="6">
                                            <p:txEl>
                                              <p:pRg st="4" end="4"/>
                                            </p:txEl>
                                          </p:spTgt>
                                        </p:tgtEl>
                                        <p:attrNameLst>
                                          <p:attrName>fill.type</p:attrName>
                                        </p:attrNameLst>
                                      </p:cBhvr>
                                      <p:to>
                                        <p:strVal val="solid"/>
                                      </p:to>
                                    </p:set>
                                    <p:set>
                                      <p:cBhvr>
                                        <p:cTn id="40" dur="500" fill="hold"/>
                                        <p:tgtEl>
                                          <p:spTgt spid="6">
                                            <p:txEl>
                                              <p:pRg st="4" end="4"/>
                                            </p:txEl>
                                          </p:spTgt>
                                        </p:tgtEl>
                                        <p:attrNameLst>
                                          <p:attrName>fill.on</p:attrName>
                                        </p:attrNameLst>
                                      </p:cBhvr>
                                      <p:to>
                                        <p:strVal val="true"/>
                                      </p:to>
                                    </p:set>
                                  </p:childTnLst>
                                </p:cTn>
                              </p:par>
                              <p:par>
                                <p:cTn id="41" presetID="10" presetClass="entr" presetSubtype="0" fill="hold"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fade">
                                      <p:cBhvr>
                                        <p:cTn id="43" dur="500"/>
                                        <p:tgtEl>
                                          <p:spTgt spid="37"/>
                                        </p:tgtEl>
                                      </p:cBhvr>
                                    </p:animEffect>
                                  </p:childTnLst>
                                </p:cTn>
                              </p:par>
                            </p:childTnLst>
                          </p:cTn>
                        </p:par>
                      </p:childTnLst>
                    </p:cTn>
                  </p:par>
                  <p:par>
                    <p:cTn id="44" fill="hold">
                      <p:stCondLst>
                        <p:cond delay="indefinite"/>
                      </p:stCondLst>
                      <p:childTnLst>
                        <p:par>
                          <p:cTn id="45" fill="hold">
                            <p:stCondLst>
                              <p:cond delay="0"/>
                            </p:stCondLst>
                            <p:childTnLst>
                              <p:par>
                                <p:cTn id="46" presetID="19" presetClass="emph" presetSubtype="0" fill="hold" nodeType="clickEffect">
                                  <p:stCondLst>
                                    <p:cond delay="0"/>
                                  </p:stCondLst>
                                  <p:childTnLst>
                                    <p:animClr clrSpc="rgb" dir="cw">
                                      <p:cBhvr override="childStyle">
                                        <p:cTn id="47" dur="500" fill="hold"/>
                                        <p:tgtEl>
                                          <p:spTgt spid="6">
                                            <p:txEl>
                                              <p:pRg st="5" end="5"/>
                                            </p:txEl>
                                          </p:spTgt>
                                        </p:tgtEl>
                                        <p:attrNameLst>
                                          <p:attrName>style.color</p:attrName>
                                        </p:attrNameLst>
                                      </p:cBhvr>
                                      <p:to>
                                        <a:srgbClr val="000000"/>
                                      </p:to>
                                    </p:animClr>
                                    <p:animClr clrSpc="rgb" dir="cw">
                                      <p:cBhvr>
                                        <p:cTn id="48" dur="500" fill="hold"/>
                                        <p:tgtEl>
                                          <p:spTgt spid="6">
                                            <p:txEl>
                                              <p:pRg st="5" end="5"/>
                                            </p:txEl>
                                          </p:spTgt>
                                        </p:tgtEl>
                                        <p:attrNameLst>
                                          <p:attrName>fillcolor</p:attrName>
                                        </p:attrNameLst>
                                      </p:cBhvr>
                                      <p:to>
                                        <a:srgbClr val="000000"/>
                                      </p:to>
                                    </p:animClr>
                                    <p:set>
                                      <p:cBhvr>
                                        <p:cTn id="49" dur="500" fill="hold"/>
                                        <p:tgtEl>
                                          <p:spTgt spid="6">
                                            <p:txEl>
                                              <p:pRg st="5" end="5"/>
                                            </p:txEl>
                                          </p:spTgt>
                                        </p:tgtEl>
                                        <p:attrNameLst>
                                          <p:attrName>fill.type</p:attrName>
                                        </p:attrNameLst>
                                      </p:cBhvr>
                                      <p:to>
                                        <p:strVal val="solid"/>
                                      </p:to>
                                    </p:set>
                                    <p:set>
                                      <p:cBhvr>
                                        <p:cTn id="50" dur="500" fill="hold"/>
                                        <p:tgtEl>
                                          <p:spTgt spid="6">
                                            <p:txEl>
                                              <p:pRg st="5" end="5"/>
                                            </p:txEl>
                                          </p:spTgt>
                                        </p:tgtEl>
                                        <p:attrNameLst>
                                          <p:attrName>fill.on</p:attrName>
                                        </p:attrNameLst>
                                      </p:cBhvr>
                                      <p:to>
                                        <p:strVal val="true"/>
                                      </p:to>
                                    </p:set>
                                  </p:childTnLst>
                                </p:cTn>
                              </p:par>
                            </p:childTnLst>
                          </p:cTn>
                        </p:par>
                      </p:childTnLst>
                    </p:cTn>
                  </p:par>
                  <p:par>
                    <p:cTn id="51" fill="hold">
                      <p:stCondLst>
                        <p:cond delay="indefinite"/>
                      </p:stCondLst>
                      <p:childTnLst>
                        <p:par>
                          <p:cTn id="52" fill="hold">
                            <p:stCondLst>
                              <p:cond delay="0"/>
                            </p:stCondLst>
                            <p:childTnLst>
                              <p:par>
                                <p:cTn id="53" presetID="19" presetClass="emph" presetSubtype="0" fill="hold" nodeType="clickEffect">
                                  <p:stCondLst>
                                    <p:cond delay="0"/>
                                  </p:stCondLst>
                                  <p:childTnLst>
                                    <p:animClr clrSpc="rgb" dir="cw">
                                      <p:cBhvr override="childStyle">
                                        <p:cTn id="54" dur="500" fill="hold"/>
                                        <p:tgtEl>
                                          <p:spTgt spid="6">
                                            <p:txEl>
                                              <p:pRg st="6" end="6"/>
                                            </p:txEl>
                                          </p:spTgt>
                                        </p:tgtEl>
                                        <p:attrNameLst>
                                          <p:attrName>style.color</p:attrName>
                                        </p:attrNameLst>
                                      </p:cBhvr>
                                      <p:to>
                                        <a:srgbClr val="000000"/>
                                      </p:to>
                                    </p:animClr>
                                    <p:animClr clrSpc="rgb" dir="cw">
                                      <p:cBhvr>
                                        <p:cTn id="55" dur="500" fill="hold"/>
                                        <p:tgtEl>
                                          <p:spTgt spid="6">
                                            <p:txEl>
                                              <p:pRg st="6" end="6"/>
                                            </p:txEl>
                                          </p:spTgt>
                                        </p:tgtEl>
                                        <p:attrNameLst>
                                          <p:attrName>fillcolor</p:attrName>
                                        </p:attrNameLst>
                                      </p:cBhvr>
                                      <p:to>
                                        <a:srgbClr val="000000"/>
                                      </p:to>
                                    </p:animClr>
                                    <p:set>
                                      <p:cBhvr>
                                        <p:cTn id="56" dur="500" fill="hold"/>
                                        <p:tgtEl>
                                          <p:spTgt spid="6">
                                            <p:txEl>
                                              <p:pRg st="6" end="6"/>
                                            </p:txEl>
                                          </p:spTgt>
                                        </p:tgtEl>
                                        <p:attrNameLst>
                                          <p:attrName>fill.type</p:attrName>
                                        </p:attrNameLst>
                                      </p:cBhvr>
                                      <p:to>
                                        <p:strVal val="solid"/>
                                      </p:to>
                                    </p:set>
                                    <p:set>
                                      <p:cBhvr>
                                        <p:cTn id="57" dur="500" fill="hold"/>
                                        <p:tgtEl>
                                          <p:spTgt spid="6">
                                            <p:txEl>
                                              <p:pRg st="6" end="6"/>
                                            </p:txEl>
                                          </p:spTgt>
                                        </p:tgtEl>
                                        <p:attrNameLst>
                                          <p:attrName>fill.on</p:attrName>
                                        </p:attrNameLst>
                                      </p:cBhvr>
                                      <p:to>
                                        <p:strVal val="true"/>
                                      </p:to>
                                    </p:set>
                                  </p:childTnLst>
                                </p:cTn>
                              </p:par>
                            </p:childTnLst>
                          </p:cTn>
                        </p:par>
                      </p:childTnLst>
                    </p:cTn>
                  </p:par>
                  <p:par>
                    <p:cTn id="58" fill="hold">
                      <p:stCondLst>
                        <p:cond delay="indefinite"/>
                      </p:stCondLst>
                      <p:childTnLst>
                        <p:par>
                          <p:cTn id="59" fill="hold">
                            <p:stCondLst>
                              <p:cond delay="0"/>
                            </p:stCondLst>
                            <p:childTnLst>
                              <p:par>
                                <p:cTn id="60" presetID="19" presetClass="emph" presetSubtype="0" fill="hold" nodeType="clickEffect">
                                  <p:stCondLst>
                                    <p:cond delay="0"/>
                                  </p:stCondLst>
                                  <p:childTnLst>
                                    <p:animClr clrSpc="rgb" dir="cw">
                                      <p:cBhvr override="childStyle">
                                        <p:cTn id="61" dur="500" fill="hold"/>
                                        <p:tgtEl>
                                          <p:spTgt spid="6">
                                            <p:txEl>
                                              <p:pRg st="7" end="7"/>
                                            </p:txEl>
                                          </p:spTgt>
                                        </p:tgtEl>
                                        <p:attrNameLst>
                                          <p:attrName>style.color</p:attrName>
                                        </p:attrNameLst>
                                      </p:cBhvr>
                                      <p:to>
                                        <a:srgbClr val="000000"/>
                                      </p:to>
                                    </p:animClr>
                                    <p:animClr clrSpc="rgb" dir="cw">
                                      <p:cBhvr>
                                        <p:cTn id="62" dur="500" fill="hold"/>
                                        <p:tgtEl>
                                          <p:spTgt spid="6">
                                            <p:txEl>
                                              <p:pRg st="7" end="7"/>
                                            </p:txEl>
                                          </p:spTgt>
                                        </p:tgtEl>
                                        <p:attrNameLst>
                                          <p:attrName>fillcolor</p:attrName>
                                        </p:attrNameLst>
                                      </p:cBhvr>
                                      <p:to>
                                        <a:srgbClr val="000000"/>
                                      </p:to>
                                    </p:animClr>
                                    <p:set>
                                      <p:cBhvr>
                                        <p:cTn id="63" dur="500" fill="hold"/>
                                        <p:tgtEl>
                                          <p:spTgt spid="6">
                                            <p:txEl>
                                              <p:pRg st="7" end="7"/>
                                            </p:txEl>
                                          </p:spTgt>
                                        </p:tgtEl>
                                        <p:attrNameLst>
                                          <p:attrName>fill.type</p:attrName>
                                        </p:attrNameLst>
                                      </p:cBhvr>
                                      <p:to>
                                        <p:strVal val="solid"/>
                                      </p:to>
                                    </p:set>
                                    <p:set>
                                      <p:cBhvr>
                                        <p:cTn id="64" dur="500" fill="hold"/>
                                        <p:tgtEl>
                                          <p:spTgt spid="6">
                                            <p:txEl>
                                              <p:pRg st="7" end="7"/>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4667220"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44546A"/>
                </a:solidFill>
                <a:effectLst/>
                <a:uLnTx/>
                <a:uFillTx/>
                <a:latin typeface="Candara" pitchFamily="34" charset="0"/>
                <a:ea typeface="+mn-ea"/>
                <a:cs typeface="Arial" pitchFamily="34" charset="0"/>
              </a:rPr>
              <a:t>Nationalism [4/5]</a:t>
            </a:r>
          </a:p>
        </p:txBody>
      </p:sp>
      <p:sp>
        <p:nvSpPr>
          <p:cNvPr id="6" name="TextBox 5"/>
          <p:cNvSpPr txBox="1"/>
          <p:nvPr/>
        </p:nvSpPr>
        <p:spPr>
          <a:xfrm>
            <a:off x="685801" y="1841480"/>
            <a:ext cx="8020022" cy="2677656"/>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2400" b="0" i="0" u="none" strike="noStrike" kern="1200" cap="none" spc="0" normalizeH="0" baseline="0" noProof="0" dirty="0">
                <a:ln>
                  <a:noFill/>
                </a:ln>
                <a:effectLst/>
                <a:uLnTx/>
                <a:uFillTx/>
                <a:latin typeface="Candara" pitchFamily="34" charset="0"/>
                <a:ea typeface="+mn-ea"/>
                <a:cs typeface="Arial" pitchFamily="34" charset="0"/>
              </a:rPr>
              <a:t>Spiritual Equipment</a:t>
            </a:r>
          </a:p>
          <a:p>
            <a:pPr marL="800100" marR="0" lvl="1"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effectLst/>
                <a:uLnTx/>
                <a:uFillTx/>
                <a:latin typeface="Candara" pitchFamily="34" charset="0"/>
                <a:ea typeface="+mn-ea"/>
                <a:cs typeface="Arial" pitchFamily="34" charset="0"/>
              </a:rPr>
              <a:t>Possession of some common cultural characteristics i.e., language, customs, manners, literature, art, music and folk-lore</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effectLst/>
                <a:uLnTx/>
                <a:uFillTx/>
                <a:latin typeface="Candara" pitchFamily="34" charset="0"/>
                <a:ea typeface="+mn-ea"/>
                <a:cs typeface="Arial" pitchFamily="34" charset="0"/>
              </a:rPr>
              <a:t>Common religion</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effectLst/>
                <a:uLnTx/>
                <a:uFillTx/>
                <a:latin typeface="Candara" pitchFamily="34" charset="0"/>
                <a:ea typeface="+mn-ea"/>
                <a:cs typeface="Arial" pitchFamily="34" charset="0"/>
              </a:rPr>
              <a:t>Common history or common origin</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effectLst/>
                <a:uLnTx/>
                <a:uFillTx/>
                <a:latin typeface="Candara" pitchFamily="34" charset="0"/>
                <a:ea typeface="+mn-ea"/>
                <a:cs typeface="Arial" pitchFamily="34" charset="0"/>
              </a:rPr>
              <a:t>Common character shared by the national group</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8A8661F-1CDE-4F7E-AE93-7F9785FD6839}" type="slidenum">
              <a:rPr kumimoji="0" lang="en-US" sz="825"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825"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36" name="Picture 2" descr="Image result for red tick mark pn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21885" y="1648184"/>
            <a:ext cx="507919" cy="49268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701011784"/>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9" presetClass="emph" presetSubtype="0" fill="hold" nodeType="clickEffect">
                                  <p:stCondLst>
                                    <p:cond delay="0"/>
                                  </p:stCondLst>
                                  <p:childTnLst>
                                    <p:animClr clrSpc="rgb" dir="cw">
                                      <p:cBhvr override="childStyle">
                                        <p:cTn id="11" dur="500" fill="hold"/>
                                        <p:tgtEl>
                                          <p:spTgt spid="6">
                                            <p:txEl>
                                              <p:pRg st="1" end="1"/>
                                            </p:txEl>
                                          </p:spTgt>
                                        </p:tgtEl>
                                        <p:attrNameLst>
                                          <p:attrName>style.color</p:attrName>
                                        </p:attrNameLst>
                                      </p:cBhvr>
                                      <p:to>
                                        <a:srgbClr val="000000"/>
                                      </p:to>
                                    </p:animClr>
                                    <p:animClr clrSpc="rgb" dir="cw">
                                      <p:cBhvr>
                                        <p:cTn id="12" dur="500" fill="hold"/>
                                        <p:tgtEl>
                                          <p:spTgt spid="6">
                                            <p:txEl>
                                              <p:pRg st="1" end="1"/>
                                            </p:txEl>
                                          </p:spTgt>
                                        </p:tgtEl>
                                        <p:attrNameLst>
                                          <p:attrName>fillcolor</p:attrName>
                                        </p:attrNameLst>
                                      </p:cBhvr>
                                      <p:to>
                                        <a:srgbClr val="000000"/>
                                      </p:to>
                                    </p:animClr>
                                    <p:set>
                                      <p:cBhvr>
                                        <p:cTn id="13" dur="500" fill="hold"/>
                                        <p:tgtEl>
                                          <p:spTgt spid="6">
                                            <p:txEl>
                                              <p:pRg st="1" end="1"/>
                                            </p:txEl>
                                          </p:spTgt>
                                        </p:tgtEl>
                                        <p:attrNameLst>
                                          <p:attrName>fill.type</p:attrName>
                                        </p:attrNameLst>
                                      </p:cBhvr>
                                      <p:to>
                                        <p:strVal val="solid"/>
                                      </p:to>
                                    </p:set>
                                    <p:set>
                                      <p:cBhvr>
                                        <p:cTn id="14" dur="500" fill="hold"/>
                                        <p:tgtEl>
                                          <p:spTgt spid="6">
                                            <p:txEl>
                                              <p:pRg st="1" end="1"/>
                                            </p:txEl>
                                          </p:spTgt>
                                        </p:tgtEl>
                                        <p:attrNameLst>
                                          <p:attrName>fill.on</p:attrName>
                                        </p:attrNameLst>
                                      </p:cBhvr>
                                      <p:to>
                                        <p:strVal val="true"/>
                                      </p:to>
                                    </p:set>
                                  </p:childTnLst>
                                </p:cTn>
                              </p:par>
                            </p:childTnLst>
                          </p:cTn>
                        </p:par>
                      </p:childTnLst>
                    </p:cTn>
                  </p:par>
                  <p:par>
                    <p:cTn id="15" fill="hold">
                      <p:stCondLst>
                        <p:cond delay="indefinite"/>
                      </p:stCondLst>
                      <p:childTnLst>
                        <p:par>
                          <p:cTn id="16" fill="hold">
                            <p:stCondLst>
                              <p:cond delay="0"/>
                            </p:stCondLst>
                            <p:childTnLst>
                              <p:par>
                                <p:cTn id="17" presetID="19" presetClass="emph" presetSubtype="0" fill="hold" nodeType="clickEffect">
                                  <p:stCondLst>
                                    <p:cond delay="0"/>
                                  </p:stCondLst>
                                  <p:childTnLst>
                                    <p:animClr clrSpc="rgb" dir="cw">
                                      <p:cBhvr override="childStyle">
                                        <p:cTn id="18" dur="500" fill="hold"/>
                                        <p:tgtEl>
                                          <p:spTgt spid="6">
                                            <p:txEl>
                                              <p:pRg st="2" end="2"/>
                                            </p:txEl>
                                          </p:spTgt>
                                        </p:tgtEl>
                                        <p:attrNameLst>
                                          <p:attrName>style.color</p:attrName>
                                        </p:attrNameLst>
                                      </p:cBhvr>
                                      <p:to>
                                        <a:srgbClr val="000000"/>
                                      </p:to>
                                    </p:animClr>
                                    <p:animClr clrSpc="rgb" dir="cw">
                                      <p:cBhvr>
                                        <p:cTn id="19" dur="500" fill="hold"/>
                                        <p:tgtEl>
                                          <p:spTgt spid="6">
                                            <p:txEl>
                                              <p:pRg st="2" end="2"/>
                                            </p:txEl>
                                          </p:spTgt>
                                        </p:tgtEl>
                                        <p:attrNameLst>
                                          <p:attrName>fillcolor</p:attrName>
                                        </p:attrNameLst>
                                      </p:cBhvr>
                                      <p:to>
                                        <a:srgbClr val="000000"/>
                                      </p:to>
                                    </p:animClr>
                                    <p:set>
                                      <p:cBhvr>
                                        <p:cTn id="20" dur="500" fill="hold"/>
                                        <p:tgtEl>
                                          <p:spTgt spid="6">
                                            <p:txEl>
                                              <p:pRg st="2" end="2"/>
                                            </p:txEl>
                                          </p:spTgt>
                                        </p:tgtEl>
                                        <p:attrNameLst>
                                          <p:attrName>fill.type</p:attrName>
                                        </p:attrNameLst>
                                      </p:cBhvr>
                                      <p:to>
                                        <p:strVal val="solid"/>
                                      </p:to>
                                    </p:set>
                                    <p:set>
                                      <p:cBhvr>
                                        <p:cTn id="21" dur="500" fill="hold"/>
                                        <p:tgtEl>
                                          <p:spTgt spid="6">
                                            <p:txEl>
                                              <p:pRg st="2" end="2"/>
                                            </p:txEl>
                                          </p:spTgt>
                                        </p:tgtEl>
                                        <p:attrNameLst>
                                          <p:attrName>fill.on</p:attrName>
                                        </p:attrNameLst>
                                      </p:cBhvr>
                                      <p:to>
                                        <p:strVal val="true"/>
                                      </p:to>
                                    </p:set>
                                  </p:childTnLst>
                                </p:cTn>
                              </p:par>
                            </p:childTnLst>
                          </p:cTn>
                        </p:par>
                      </p:childTnLst>
                    </p:cTn>
                  </p:par>
                  <p:par>
                    <p:cTn id="22" fill="hold">
                      <p:stCondLst>
                        <p:cond delay="indefinite"/>
                      </p:stCondLst>
                      <p:childTnLst>
                        <p:par>
                          <p:cTn id="23" fill="hold">
                            <p:stCondLst>
                              <p:cond delay="0"/>
                            </p:stCondLst>
                            <p:childTnLst>
                              <p:par>
                                <p:cTn id="24" presetID="19" presetClass="emph" presetSubtype="0" fill="hold" nodeType="clickEffect">
                                  <p:stCondLst>
                                    <p:cond delay="0"/>
                                  </p:stCondLst>
                                  <p:childTnLst>
                                    <p:animClr clrSpc="rgb" dir="cw">
                                      <p:cBhvr override="childStyle">
                                        <p:cTn id="25" dur="500" fill="hold"/>
                                        <p:tgtEl>
                                          <p:spTgt spid="6">
                                            <p:txEl>
                                              <p:pRg st="3" end="3"/>
                                            </p:txEl>
                                          </p:spTgt>
                                        </p:tgtEl>
                                        <p:attrNameLst>
                                          <p:attrName>style.color</p:attrName>
                                        </p:attrNameLst>
                                      </p:cBhvr>
                                      <p:to>
                                        <a:srgbClr val="000000"/>
                                      </p:to>
                                    </p:animClr>
                                    <p:animClr clrSpc="rgb" dir="cw">
                                      <p:cBhvr>
                                        <p:cTn id="26" dur="500" fill="hold"/>
                                        <p:tgtEl>
                                          <p:spTgt spid="6">
                                            <p:txEl>
                                              <p:pRg st="3" end="3"/>
                                            </p:txEl>
                                          </p:spTgt>
                                        </p:tgtEl>
                                        <p:attrNameLst>
                                          <p:attrName>fillcolor</p:attrName>
                                        </p:attrNameLst>
                                      </p:cBhvr>
                                      <p:to>
                                        <a:srgbClr val="000000"/>
                                      </p:to>
                                    </p:animClr>
                                    <p:set>
                                      <p:cBhvr>
                                        <p:cTn id="27" dur="500" fill="hold"/>
                                        <p:tgtEl>
                                          <p:spTgt spid="6">
                                            <p:txEl>
                                              <p:pRg st="3" end="3"/>
                                            </p:txEl>
                                          </p:spTgt>
                                        </p:tgtEl>
                                        <p:attrNameLst>
                                          <p:attrName>fill.type</p:attrName>
                                        </p:attrNameLst>
                                      </p:cBhvr>
                                      <p:to>
                                        <p:strVal val="solid"/>
                                      </p:to>
                                    </p:set>
                                    <p:set>
                                      <p:cBhvr>
                                        <p:cTn id="28" dur="500" fill="hold"/>
                                        <p:tgtEl>
                                          <p:spTgt spid="6">
                                            <p:txEl>
                                              <p:pRg st="3" end="3"/>
                                            </p:txEl>
                                          </p:spTgt>
                                        </p:tgtEl>
                                        <p:attrNameLst>
                                          <p:attrName>fill.on</p:attrName>
                                        </p:attrNameLst>
                                      </p:cBhvr>
                                      <p:to>
                                        <p:strVal val="true"/>
                                      </p:to>
                                    </p:set>
                                  </p:childTnLst>
                                </p:cTn>
                              </p:par>
                            </p:childTnLst>
                          </p:cTn>
                        </p:par>
                      </p:childTnLst>
                    </p:cTn>
                  </p:par>
                  <p:par>
                    <p:cTn id="29" fill="hold">
                      <p:stCondLst>
                        <p:cond delay="indefinite"/>
                      </p:stCondLst>
                      <p:childTnLst>
                        <p:par>
                          <p:cTn id="30" fill="hold">
                            <p:stCondLst>
                              <p:cond delay="0"/>
                            </p:stCondLst>
                            <p:childTnLst>
                              <p:par>
                                <p:cTn id="31" presetID="19" presetClass="emph" presetSubtype="0" fill="hold" nodeType="clickEffect">
                                  <p:stCondLst>
                                    <p:cond delay="0"/>
                                  </p:stCondLst>
                                  <p:childTnLst>
                                    <p:animClr clrSpc="rgb" dir="cw">
                                      <p:cBhvr override="childStyle">
                                        <p:cTn id="32" dur="500" fill="hold"/>
                                        <p:tgtEl>
                                          <p:spTgt spid="6">
                                            <p:txEl>
                                              <p:pRg st="4" end="4"/>
                                            </p:txEl>
                                          </p:spTgt>
                                        </p:tgtEl>
                                        <p:attrNameLst>
                                          <p:attrName>style.color</p:attrName>
                                        </p:attrNameLst>
                                      </p:cBhvr>
                                      <p:to>
                                        <a:srgbClr val="000000"/>
                                      </p:to>
                                    </p:animClr>
                                    <p:animClr clrSpc="rgb" dir="cw">
                                      <p:cBhvr>
                                        <p:cTn id="33" dur="500" fill="hold"/>
                                        <p:tgtEl>
                                          <p:spTgt spid="6">
                                            <p:txEl>
                                              <p:pRg st="4" end="4"/>
                                            </p:txEl>
                                          </p:spTgt>
                                        </p:tgtEl>
                                        <p:attrNameLst>
                                          <p:attrName>fillcolor</p:attrName>
                                        </p:attrNameLst>
                                      </p:cBhvr>
                                      <p:to>
                                        <a:srgbClr val="000000"/>
                                      </p:to>
                                    </p:animClr>
                                    <p:set>
                                      <p:cBhvr>
                                        <p:cTn id="34" dur="500" fill="hold"/>
                                        <p:tgtEl>
                                          <p:spTgt spid="6">
                                            <p:txEl>
                                              <p:pRg st="4" end="4"/>
                                            </p:txEl>
                                          </p:spTgt>
                                        </p:tgtEl>
                                        <p:attrNameLst>
                                          <p:attrName>fill.type</p:attrName>
                                        </p:attrNameLst>
                                      </p:cBhvr>
                                      <p:to>
                                        <p:strVal val="solid"/>
                                      </p:to>
                                    </p:set>
                                    <p:set>
                                      <p:cBhvr>
                                        <p:cTn id="35"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4667220"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44546A"/>
                </a:solidFill>
                <a:effectLst/>
                <a:uLnTx/>
                <a:uFillTx/>
                <a:latin typeface="Candara" pitchFamily="34" charset="0"/>
                <a:ea typeface="+mn-ea"/>
                <a:cs typeface="Arial" pitchFamily="34" charset="0"/>
              </a:rPr>
              <a:t>Nationalism [5/5]</a:t>
            </a:r>
          </a:p>
        </p:txBody>
      </p:sp>
      <p:sp>
        <p:nvSpPr>
          <p:cNvPr id="6" name="TextBox 5"/>
          <p:cNvSpPr txBox="1"/>
          <p:nvPr/>
        </p:nvSpPr>
        <p:spPr>
          <a:xfrm>
            <a:off x="685801" y="1841480"/>
            <a:ext cx="8020022" cy="3416320"/>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2400" b="0" i="0" u="none" strike="noStrike" kern="1200" cap="none" spc="0" normalizeH="0" baseline="0" noProof="0" dirty="0">
                <a:ln>
                  <a:noFill/>
                </a:ln>
                <a:effectLst/>
                <a:uLnTx/>
                <a:uFillTx/>
                <a:latin typeface="Candara" pitchFamily="34" charset="0"/>
                <a:ea typeface="+mn-ea"/>
                <a:cs typeface="Arial" pitchFamily="34" charset="0"/>
              </a:rPr>
              <a:t>Three levels (past, present and future)</a:t>
            </a:r>
          </a:p>
          <a:p>
            <a:pPr marL="800100" marR="0" lvl="2"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effectLst/>
                <a:uLnTx/>
                <a:uFillTx/>
                <a:latin typeface="Candara" pitchFamily="34" charset="0"/>
                <a:ea typeface="+mn-ea"/>
                <a:cs typeface="Arial" pitchFamily="34" charset="0"/>
              </a:rPr>
              <a:t>Common pride in national achievements and common sorrow in national tragedies.</a:t>
            </a:r>
          </a:p>
          <a:p>
            <a:pPr marL="800100" marR="0" lvl="2"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effectLst/>
                <a:uLnTx/>
                <a:uFillTx/>
                <a:latin typeface="Candara" pitchFamily="34" charset="0"/>
                <a:ea typeface="+mn-ea"/>
                <a:cs typeface="Arial" pitchFamily="34" charset="0"/>
              </a:rPr>
              <a:t>Simple devotion to the nation such as “</a:t>
            </a:r>
            <a:r>
              <a:rPr kumimoji="0" lang="en-US" sz="2400" b="1" i="0" u="none" strike="noStrike" kern="1200" cap="none" spc="0" normalizeH="0" baseline="0" noProof="0" dirty="0">
                <a:ln>
                  <a:noFill/>
                </a:ln>
                <a:effectLst/>
                <a:uLnTx/>
                <a:uFillTx/>
                <a:latin typeface="Candara" pitchFamily="34" charset="0"/>
                <a:ea typeface="+mn-ea"/>
                <a:cs typeface="Arial" pitchFamily="34" charset="0"/>
              </a:rPr>
              <a:t>My country, right or wrong</a:t>
            </a:r>
            <a:r>
              <a:rPr kumimoji="0" lang="en-US" sz="2400" b="0" i="0" u="none" strike="noStrike" kern="1200" cap="none" spc="0" normalizeH="0" baseline="0" noProof="0" dirty="0">
                <a:ln>
                  <a:noFill/>
                </a:ln>
                <a:effectLst/>
                <a:uLnTx/>
                <a:uFillTx/>
                <a:latin typeface="Candara" pitchFamily="34" charset="0"/>
                <a:ea typeface="+mn-ea"/>
                <a:cs typeface="Arial" pitchFamily="34" charset="0"/>
              </a:rPr>
              <a:t>”.</a:t>
            </a:r>
          </a:p>
          <a:p>
            <a:pPr marL="800100" marR="0" lvl="2"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effectLst/>
                <a:uLnTx/>
                <a:uFillTx/>
                <a:latin typeface="Candara" pitchFamily="34" charset="0"/>
                <a:ea typeface="+mn-ea"/>
                <a:cs typeface="Arial" pitchFamily="34" charset="0"/>
              </a:rPr>
              <a:t>Hope that the nation will one day become a great nation. </a:t>
            </a:r>
          </a:p>
          <a:p>
            <a:pPr marL="800100" marR="0" lvl="2"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effectLst/>
                <a:uLnTx/>
                <a:uFillTx/>
                <a:latin typeface="Candara" pitchFamily="34" charset="0"/>
                <a:ea typeface="+mn-ea"/>
                <a:cs typeface="Arial" pitchFamily="34" charset="0"/>
              </a:rPr>
              <a:t>Or if already a great nation, then hope for it to be the greatest in the world.</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8A8661F-1CDE-4F7E-AE93-7F9785FD6839}" type="slidenum">
              <a:rPr kumimoji="0" lang="en-US" sz="825"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825"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nvGrpSpPr>
          <p:cNvPr id="25" name="Group 24"/>
          <p:cNvGrpSpPr/>
          <p:nvPr/>
        </p:nvGrpSpPr>
        <p:grpSpPr>
          <a:xfrm>
            <a:off x="0" y="6756400"/>
            <a:ext cx="9144000" cy="101600"/>
            <a:chOff x="0" y="5791200"/>
            <a:chExt cx="8084345" cy="330200"/>
          </a:xfrm>
        </p:grpSpPr>
        <p:sp>
          <p:nvSpPr>
            <p:cNvPr id="26" name="Rectangle 25"/>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27" name="Rectangle 26"/>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28" name="Rectangle 27"/>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29" name="Rectangle 28"/>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ndara" panose="020E0502030303020204" pitchFamily="34" charset="0"/>
                <a:ea typeface="+mn-ea"/>
                <a:cs typeface="+mn-cs"/>
              </a:endParaRPr>
            </a:p>
          </p:txBody>
        </p:sp>
        <p:sp>
          <p:nvSpPr>
            <p:cNvPr id="30" name="Rectangle 29"/>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31" name="Rectangle 30"/>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32" name="Rectangle 31"/>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34" name="Rectangle 33"/>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grpSp>
      <p:pic>
        <p:nvPicPr>
          <p:cNvPr id="36" name="Picture 2" descr="Image result for red tick mark pn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21885" y="1648184"/>
            <a:ext cx="507919" cy="49268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43743919"/>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9" presetClass="emph" presetSubtype="0" fill="hold" nodeType="clickEffect">
                                  <p:stCondLst>
                                    <p:cond delay="0"/>
                                  </p:stCondLst>
                                  <p:childTnLst>
                                    <p:animClr clrSpc="rgb" dir="cw">
                                      <p:cBhvr override="childStyle">
                                        <p:cTn id="11" dur="500" fill="hold"/>
                                        <p:tgtEl>
                                          <p:spTgt spid="6">
                                            <p:txEl>
                                              <p:pRg st="1" end="1"/>
                                            </p:txEl>
                                          </p:spTgt>
                                        </p:tgtEl>
                                        <p:attrNameLst>
                                          <p:attrName>style.color</p:attrName>
                                        </p:attrNameLst>
                                      </p:cBhvr>
                                      <p:to>
                                        <a:srgbClr val="000000"/>
                                      </p:to>
                                    </p:animClr>
                                    <p:animClr clrSpc="rgb" dir="cw">
                                      <p:cBhvr>
                                        <p:cTn id="12" dur="500" fill="hold"/>
                                        <p:tgtEl>
                                          <p:spTgt spid="6">
                                            <p:txEl>
                                              <p:pRg st="1" end="1"/>
                                            </p:txEl>
                                          </p:spTgt>
                                        </p:tgtEl>
                                        <p:attrNameLst>
                                          <p:attrName>fillcolor</p:attrName>
                                        </p:attrNameLst>
                                      </p:cBhvr>
                                      <p:to>
                                        <a:srgbClr val="000000"/>
                                      </p:to>
                                    </p:animClr>
                                    <p:set>
                                      <p:cBhvr>
                                        <p:cTn id="13" dur="500" fill="hold"/>
                                        <p:tgtEl>
                                          <p:spTgt spid="6">
                                            <p:txEl>
                                              <p:pRg st="1" end="1"/>
                                            </p:txEl>
                                          </p:spTgt>
                                        </p:tgtEl>
                                        <p:attrNameLst>
                                          <p:attrName>fill.type</p:attrName>
                                        </p:attrNameLst>
                                      </p:cBhvr>
                                      <p:to>
                                        <p:strVal val="solid"/>
                                      </p:to>
                                    </p:set>
                                    <p:set>
                                      <p:cBhvr>
                                        <p:cTn id="14" dur="500" fill="hold"/>
                                        <p:tgtEl>
                                          <p:spTgt spid="6">
                                            <p:txEl>
                                              <p:pRg st="1" end="1"/>
                                            </p:txEl>
                                          </p:spTgt>
                                        </p:tgtEl>
                                        <p:attrNameLst>
                                          <p:attrName>fill.on</p:attrName>
                                        </p:attrNameLst>
                                      </p:cBhvr>
                                      <p:to>
                                        <p:strVal val="true"/>
                                      </p:to>
                                    </p:set>
                                  </p:childTnLst>
                                </p:cTn>
                              </p:par>
                            </p:childTnLst>
                          </p:cTn>
                        </p:par>
                      </p:childTnLst>
                    </p:cTn>
                  </p:par>
                  <p:par>
                    <p:cTn id="15" fill="hold">
                      <p:stCondLst>
                        <p:cond delay="indefinite"/>
                      </p:stCondLst>
                      <p:childTnLst>
                        <p:par>
                          <p:cTn id="16" fill="hold">
                            <p:stCondLst>
                              <p:cond delay="0"/>
                            </p:stCondLst>
                            <p:childTnLst>
                              <p:par>
                                <p:cTn id="17" presetID="19" presetClass="emph" presetSubtype="0" fill="hold" nodeType="clickEffect">
                                  <p:stCondLst>
                                    <p:cond delay="0"/>
                                  </p:stCondLst>
                                  <p:childTnLst>
                                    <p:animClr clrSpc="rgb" dir="cw">
                                      <p:cBhvr override="childStyle">
                                        <p:cTn id="18" dur="500" fill="hold"/>
                                        <p:tgtEl>
                                          <p:spTgt spid="6">
                                            <p:txEl>
                                              <p:pRg st="2" end="2"/>
                                            </p:txEl>
                                          </p:spTgt>
                                        </p:tgtEl>
                                        <p:attrNameLst>
                                          <p:attrName>style.color</p:attrName>
                                        </p:attrNameLst>
                                      </p:cBhvr>
                                      <p:to>
                                        <a:srgbClr val="000000"/>
                                      </p:to>
                                    </p:animClr>
                                    <p:animClr clrSpc="rgb" dir="cw">
                                      <p:cBhvr>
                                        <p:cTn id="19" dur="500" fill="hold"/>
                                        <p:tgtEl>
                                          <p:spTgt spid="6">
                                            <p:txEl>
                                              <p:pRg st="2" end="2"/>
                                            </p:txEl>
                                          </p:spTgt>
                                        </p:tgtEl>
                                        <p:attrNameLst>
                                          <p:attrName>fillcolor</p:attrName>
                                        </p:attrNameLst>
                                      </p:cBhvr>
                                      <p:to>
                                        <a:srgbClr val="000000"/>
                                      </p:to>
                                    </p:animClr>
                                    <p:set>
                                      <p:cBhvr>
                                        <p:cTn id="20" dur="500" fill="hold"/>
                                        <p:tgtEl>
                                          <p:spTgt spid="6">
                                            <p:txEl>
                                              <p:pRg st="2" end="2"/>
                                            </p:txEl>
                                          </p:spTgt>
                                        </p:tgtEl>
                                        <p:attrNameLst>
                                          <p:attrName>fill.type</p:attrName>
                                        </p:attrNameLst>
                                      </p:cBhvr>
                                      <p:to>
                                        <p:strVal val="solid"/>
                                      </p:to>
                                    </p:set>
                                    <p:set>
                                      <p:cBhvr>
                                        <p:cTn id="21" dur="500" fill="hold"/>
                                        <p:tgtEl>
                                          <p:spTgt spid="6">
                                            <p:txEl>
                                              <p:pRg st="2" end="2"/>
                                            </p:txEl>
                                          </p:spTgt>
                                        </p:tgtEl>
                                        <p:attrNameLst>
                                          <p:attrName>fill.on</p:attrName>
                                        </p:attrNameLst>
                                      </p:cBhvr>
                                      <p:to>
                                        <p:strVal val="true"/>
                                      </p:to>
                                    </p:set>
                                  </p:childTnLst>
                                </p:cTn>
                              </p:par>
                            </p:childTnLst>
                          </p:cTn>
                        </p:par>
                      </p:childTnLst>
                    </p:cTn>
                  </p:par>
                  <p:par>
                    <p:cTn id="22" fill="hold">
                      <p:stCondLst>
                        <p:cond delay="indefinite"/>
                      </p:stCondLst>
                      <p:childTnLst>
                        <p:par>
                          <p:cTn id="23" fill="hold">
                            <p:stCondLst>
                              <p:cond delay="0"/>
                            </p:stCondLst>
                            <p:childTnLst>
                              <p:par>
                                <p:cTn id="24" presetID="19" presetClass="emph" presetSubtype="0" fill="hold" nodeType="clickEffect">
                                  <p:stCondLst>
                                    <p:cond delay="0"/>
                                  </p:stCondLst>
                                  <p:childTnLst>
                                    <p:animClr clrSpc="rgb" dir="cw">
                                      <p:cBhvr override="childStyle">
                                        <p:cTn id="25" dur="500" fill="hold"/>
                                        <p:tgtEl>
                                          <p:spTgt spid="6">
                                            <p:txEl>
                                              <p:pRg st="3" end="3"/>
                                            </p:txEl>
                                          </p:spTgt>
                                        </p:tgtEl>
                                        <p:attrNameLst>
                                          <p:attrName>style.color</p:attrName>
                                        </p:attrNameLst>
                                      </p:cBhvr>
                                      <p:to>
                                        <a:srgbClr val="000000"/>
                                      </p:to>
                                    </p:animClr>
                                    <p:animClr clrSpc="rgb" dir="cw">
                                      <p:cBhvr>
                                        <p:cTn id="26" dur="500" fill="hold"/>
                                        <p:tgtEl>
                                          <p:spTgt spid="6">
                                            <p:txEl>
                                              <p:pRg st="3" end="3"/>
                                            </p:txEl>
                                          </p:spTgt>
                                        </p:tgtEl>
                                        <p:attrNameLst>
                                          <p:attrName>fillcolor</p:attrName>
                                        </p:attrNameLst>
                                      </p:cBhvr>
                                      <p:to>
                                        <a:srgbClr val="000000"/>
                                      </p:to>
                                    </p:animClr>
                                    <p:set>
                                      <p:cBhvr>
                                        <p:cTn id="27" dur="500" fill="hold"/>
                                        <p:tgtEl>
                                          <p:spTgt spid="6">
                                            <p:txEl>
                                              <p:pRg st="3" end="3"/>
                                            </p:txEl>
                                          </p:spTgt>
                                        </p:tgtEl>
                                        <p:attrNameLst>
                                          <p:attrName>fill.type</p:attrName>
                                        </p:attrNameLst>
                                      </p:cBhvr>
                                      <p:to>
                                        <p:strVal val="solid"/>
                                      </p:to>
                                    </p:set>
                                    <p:set>
                                      <p:cBhvr>
                                        <p:cTn id="28" dur="500" fill="hold"/>
                                        <p:tgtEl>
                                          <p:spTgt spid="6">
                                            <p:txEl>
                                              <p:pRg st="3" end="3"/>
                                            </p:txEl>
                                          </p:spTgt>
                                        </p:tgtEl>
                                        <p:attrNameLst>
                                          <p:attrName>fill.on</p:attrName>
                                        </p:attrNameLst>
                                      </p:cBhvr>
                                      <p:to>
                                        <p:strVal val="true"/>
                                      </p:to>
                                    </p:set>
                                  </p:childTnLst>
                                </p:cTn>
                              </p:par>
                            </p:childTnLst>
                          </p:cTn>
                        </p:par>
                      </p:childTnLst>
                    </p:cTn>
                  </p:par>
                  <p:par>
                    <p:cTn id="29" fill="hold">
                      <p:stCondLst>
                        <p:cond delay="indefinite"/>
                      </p:stCondLst>
                      <p:childTnLst>
                        <p:par>
                          <p:cTn id="30" fill="hold">
                            <p:stCondLst>
                              <p:cond delay="0"/>
                            </p:stCondLst>
                            <p:childTnLst>
                              <p:par>
                                <p:cTn id="31" presetID="19" presetClass="emph" presetSubtype="0" fill="hold" nodeType="clickEffect">
                                  <p:stCondLst>
                                    <p:cond delay="0"/>
                                  </p:stCondLst>
                                  <p:childTnLst>
                                    <p:animClr clrSpc="rgb" dir="cw">
                                      <p:cBhvr override="childStyle">
                                        <p:cTn id="32" dur="500" fill="hold"/>
                                        <p:tgtEl>
                                          <p:spTgt spid="6">
                                            <p:txEl>
                                              <p:pRg st="4" end="4"/>
                                            </p:txEl>
                                          </p:spTgt>
                                        </p:tgtEl>
                                        <p:attrNameLst>
                                          <p:attrName>style.color</p:attrName>
                                        </p:attrNameLst>
                                      </p:cBhvr>
                                      <p:to>
                                        <a:srgbClr val="000000"/>
                                      </p:to>
                                    </p:animClr>
                                    <p:animClr clrSpc="rgb" dir="cw">
                                      <p:cBhvr>
                                        <p:cTn id="33" dur="500" fill="hold"/>
                                        <p:tgtEl>
                                          <p:spTgt spid="6">
                                            <p:txEl>
                                              <p:pRg st="4" end="4"/>
                                            </p:txEl>
                                          </p:spTgt>
                                        </p:tgtEl>
                                        <p:attrNameLst>
                                          <p:attrName>fillcolor</p:attrName>
                                        </p:attrNameLst>
                                      </p:cBhvr>
                                      <p:to>
                                        <a:srgbClr val="000000"/>
                                      </p:to>
                                    </p:animClr>
                                    <p:set>
                                      <p:cBhvr>
                                        <p:cTn id="34" dur="500" fill="hold"/>
                                        <p:tgtEl>
                                          <p:spTgt spid="6">
                                            <p:txEl>
                                              <p:pRg st="4" end="4"/>
                                            </p:txEl>
                                          </p:spTgt>
                                        </p:tgtEl>
                                        <p:attrNameLst>
                                          <p:attrName>fill.type</p:attrName>
                                        </p:attrNameLst>
                                      </p:cBhvr>
                                      <p:to>
                                        <p:strVal val="solid"/>
                                      </p:to>
                                    </p:set>
                                    <p:set>
                                      <p:cBhvr>
                                        <p:cTn id="35"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latin typeface="Candara" panose="020E0502030303020204" pitchFamily="34" charset="0"/>
              </a:rPr>
              <a:t>Religion and Nationalism  1/2</a:t>
            </a:r>
          </a:p>
        </p:txBody>
      </p:sp>
      <p:sp>
        <p:nvSpPr>
          <p:cNvPr id="3" name="Content Placeholder 2"/>
          <p:cNvSpPr>
            <a:spLocks noGrp="1"/>
          </p:cNvSpPr>
          <p:nvPr>
            <p:ph idx="1"/>
          </p:nvPr>
        </p:nvSpPr>
        <p:spPr>
          <a:xfrm>
            <a:off x="633845" y="1828801"/>
            <a:ext cx="7138555" cy="4351337"/>
          </a:xfrm>
        </p:spPr>
        <p:txBody>
          <a:bodyPr/>
          <a:lstStyle/>
          <a:p>
            <a:pPr marL="0" marR="0" indent="0">
              <a:lnSpc>
                <a:spcPct val="107000"/>
              </a:lnSpc>
              <a:spcBef>
                <a:spcPts val="0"/>
              </a:spcBef>
              <a:spcAft>
                <a:spcPts val="800"/>
              </a:spcAft>
              <a:buNone/>
            </a:pPr>
            <a:r>
              <a:rPr lang="en-US" sz="2400" i="1" dirty="0">
                <a:latin typeface="Calibri" panose="020F0502020204030204" pitchFamily="34" charset="0"/>
                <a:ea typeface="Calibri" panose="020F0502020204030204" pitchFamily="34" charset="0"/>
                <a:cs typeface="Times New Roman" panose="02020603050405020304" pitchFamily="18" charset="0"/>
              </a:rPr>
              <a:t>“The politician in me has never dominated a single decision of mine, and if I seem to take part in politics, it is only because politics encircle us today like the coil of a snake from which one cannot get out, no matter how much one tries. In order to wrestle with the snake………., I have been experimenting with myself and my friends by introducing religion into politics.”</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dirty="0"/>
              <a:t>                                                                               </a:t>
            </a:r>
            <a:r>
              <a:rPr lang="en-US" sz="2000" b="1" dirty="0">
                <a:latin typeface="Calibri" panose="020F0502020204030204" pitchFamily="34" charset="0"/>
                <a:ea typeface="Calibri" panose="020F0502020204030204" pitchFamily="34" charset="0"/>
                <a:cs typeface="Times New Roman" panose="02020603050405020304" pitchFamily="18" charset="0"/>
              </a:rPr>
              <a:t>Mahatma Gandhi</a:t>
            </a:r>
            <a:r>
              <a:rPr lang="en-US" sz="2000" dirty="0">
                <a:latin typeface="Calibri" panose="020F0502020204030204" pitchFamily="34" charset="0"/>
                <a:ea typeface="Calibri" panose="020F0502020204030204" pitchFamily="34" charset="0"/>
                <a:cs typeface="Times New Roman" panose="02020603050405020304" pitchFamily="18" charset="0"/>
              </a:rPr>
              <a:t> </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dirty="0"/>
          </a:p>
        </p:txBody>
      </p:sp>
      <p:sp>
        <p:nvSpPr>
          <p:cNvPr id="4" name="Slide Number Placeholder 3"/>
          <p:cNvSpPr>
            <a:spLocks noGrp="1"/>
          </p:cNvSpPr>
          <p:nvPr>
            <p:ph type="sldNum" sz="quarter" idx="12"/>
          </p:nvPr>
        </p:nvSpPr>
        <p:spPr/>
        <p:txBody>
          <a:bodyPr/>
          <a:lstStyle/>
          <a:p>
            <a:fld id="{08A8661F-1CDE-4F7E-AE93-7F9785FD6839}" type="slidenum">
              <a:rPr lang="en-US" smtClean="0"/>
              <a:pPr/>
              <a:t>5</a:t>
            </a:fld>
            <a:endParaRPr lang="en-US"/>
          </a:p>
        </p:txBody>
      </p:sp>
      <p:grpSp>
        <p:nvGrpSpPr>
          <p:cNvPr id="5" name="Group 4"/>
          <p:cNvGrpSpPr/>
          <p:nvPr/>
        </p:nvGrpSpPr>
        <p:grpSpPr>
          <a:xfrm rot="10800000" flipV="1">
            <a:off x="857221" y="1405300"/>
            <a:ext cx="6037811" cy="45719"/>
            <a:chOff x="0" y="5791200"/>
            <a:chExt cx="8084345" cy="330200"/>
          </a:xfrm>
        </p:grpSpPr>
        <p:sp>
          <p:nvSpPr>
            <p:cNvPr id="6" name="Rectangle 5"/>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7" name="Rectangle 6"/>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Rectangle 7"/>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Rectangle 8"/>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10" name="Rectangle 9"/>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1" name="Rectangle 10"/>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Rectangle 11"/>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3" name="Rectangle 12"/>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grpSp>
        <p:nvGrpSpPr>
          <p:cNvPr id="14" name="Group 13"/>
          <p:cNvGrpSpPr/>
          <p:nvPr/>
        </p:nvGrpSpPr>
        <p:grpSpPr>
          <a:xfrm rot="10800000" flipV="1">
            <a:off x="857221" y="5486400"/>
            <a:ext cx="6037811" cy="45719"/>
            <a:chOff x="0" y="5791200"/>
            <a:chExt cx="8084345" cy="330200"/>
          </a:xfrm>
        </p:grpSpPr>
        <p:sp>
          <p:nvSpPr>
            <p:cNvPr id="15" name="Rectangle 14"/>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6" name="Rectangle 15"/>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7" name="Rectangle 16"/>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8" name="Rectangle 17"/>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19" name="Rectangle 18"/>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0" name="Rectangle 19"/>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1" name="Rectangle 20"/>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2" name="Rectangle 21"/>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 xmlns:p14="http://schemas.microsoft.com/office/powerpoint/2010/main" val="751264938"/>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solidFill>
                  <a:srgbClr val="002060"/>
                </a:solidFill>
                <a:latin typeface="Candara" panose="020E0502030303020204" pitchFamily="34" charset="0"/>
              </a:rPr>
              <a:t>Religion and Nationalism 2/2</a:t>
            </a:r>
          </a:p>
        </p:txBody>
      </p:sp>
      <p:sp>
        <p:nvSpPr>
          <p:cNvPr id="3" name="Content Placeholder 2"/>
          <p:cNvSpPr>
            <a:spLocks noGrp="1"/>
          </p:cNvSpPr>
          <p:nvPr>
            <p:ph idx="1"/>
          </p:nvPr>
        </p:nvSpPr>
        <p:spPr>
          <a:xfrm>
            <a:off x="633845" y="1828801"/>
            <a:ext cx="7138555" cy="4351337"/>
          </a:xfrm>
        </p:spPr>
        <p:txBody>
          <a:bodyPr/>
          <a:lstStyle/>
          <a:p>
            <a:pPr marL="0" marR="0" indent="0">
              <a:lnSpc>
                <a:spcPct val="107000"/>
              </a:lnSpc>
              <a:spcBef>
                <a:spcPts val="0"/>
              </a:spcBef>
              <a:spcAft>
                <a:spcPts val="800"/>
              </a:spcAft>
              <a:buNone/>
            </a:pPr>
            <a:r>
              <a:rPr lang="en-US" sz="2400" b="1" dirty="0">
                <a:latin typeface="Calibri" panose="020F0502020204030204" pitchFamily="34" charset="0"/>
                <a:ea typeface="Calibri" panose="020F0502020204030204" pitchFamily="34" charset="0"/>
                <a:cs typeface="Times New Roman" panose="02020603050405020304" pitchFamily="18" charset="0"/>
              </a:rPr>
              <a:t>Allama Iqbal </a:t>
            </a:r>
            <a:r>
              <a:rPr lang="en-US" sz="2400" dirty="0">
                <a:latin typeface="Calibri" panose="020F0502020204030204" pitchFamily="34" charset="0"/>
                <a:ea typeface="Calibri" panose="020F0502020204030204" pitchFamily="34" charset="0"/>
                <a:cs typeface="Times New Roman" panose="02020603050405020304" pitchFamily="18" charset="0"/>
              </a:rPr>
              <a:t>said:</a:t>
            </a:r>
            <a:r>
              <a:rPr lang="en-US" sz="2400" i="1" dirty="0">
                <a:latin typeface="Calibri" panose="020F0502020204030204" pitchFamily="34" charset="0"/>
                <a:ea typeface="Calibri" panose="020F0502020204030204" pitchFamily="34" charset="0"/>
                <a:cs typeface="Times New Roman" panose="02020603050405020304" pitchFamily="18" charset="0"/>
              </a:rPr>
              <a:t> </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endParaRPr lang="en-US" sz="2400" i="1" dirty="0">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2400" i="1" dirty="0">
                <a:latin typeface="Calibri" panose="020F0502020204030204" pitchFamily="34" charset="0"/>
                <a:ea typeface="Calibri" panose="020F0502020204030204" pitchFamily="34" charset="0"/>
                <a:cs typeface="Times New Roman" panose="02020603050405020304" pitchFamily="18" charset="0"/>
              </a:rPr>
              <a:t>“One lesson I have learnt from the history of Muslims. At critical moments in their history, it is Islam that has saved Muslims and not vice versa.”</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2400" b="1" dirty="0">
                <a:latin typeface="Calibri" panose="020F0502020204030204" pitchFamily="34" charset="0"/>
                <a:ea typeface="Calibri" panose="020F0502020204030204" pitchFamily="34" charset="0"/>
                <a:cs typeface="Times New Roman" panose="02020603050405020304" pitchFamily="18" charset="0"/>
              </a:rPr>
              <a:t> </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dirty="0"/>
              <a:t> </a:t>
            </a:r>
          </a:p>
          <a:p>
            <a:endParaRPr lang="en-US" dirty="0"/>
          </a:p>
        </p:txBody>
      </p:sp>
      <p:sp>
        <p:nvSpPr>
          <p:cNvPr id="4" name="Slide Number Placeholder 3"/>
          <p:cNvSpPr>
            <a:spLocks noGrp="1"/>
          </p:cNvSpPr>
          <p:nvPr>
            <p:ph type="sldNum" sz="quarter" idx="12"/>
          </p:nvPr>
        </p:nvSpPr>
        <p:spPr/>
        <p:txBody>
          <a:bodyPr/>
          <a:lstStyle/>
          <a:p>
            <a:fld id="{08A8661F-1CDE-4F7E-AE93-7F9785FD6839}" type="slidenum">
              <a:rPr lang="en-US" smtClean="0"/>
              <a:pPr/>
              <a:t>6</a:t>
            </a:fld>
            <a:endParaRPr lang="en-US"/>
          </a:p>
        </p:txBody>
      </p:sp>
      <p:grpSp>
        <p:nvGrpSpPr>
          <p:cNvPr id="5" name="Group 4"/>
          <p:cNvGrpSpPr/>
          <p:nvPr/>
        </p:nvGrpSpPr>
        <p:grpSpPr>
          <a:xfrm rot="10800000" flipV="1">
            <a:off x="857221" y="1405300"/>
            <a:ext cx="6037811" cy="45719"/>
            <a:chOff x="0" y="5791200"/>
            <a:chExt cx="8084345" cy="330200"/>
          </a:xfrm>
        </p:grpSpPr>
        <p:sp>
          <p:nvSpPr>
            <p:cNvPr id="6" name="Rectangle 5"/>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7" name="Rectangle 6"/>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Rectangle 7"/>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Rectangle 8"/>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10" name="Rectangle 9"/>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1" name="Rectangle 10"/>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Rectangle 11"/>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3" name="Rectangle 12"/>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grpSp>
        <p:nvGrpSpPr>
          <p:cNvPr id="14" name="Group 13"/>
          <p:cNvGrpSpPr/>
          <p:nvPr/>
        </p:nvGrpSpPr>
        <p:grpSpPr>
          <a:xfrm rot="10800000" flipV="1">
            <a:off x="857221" y="5943600"/>
            <a:ext cx="6037811" cy="45719"/>
            <a:chOff x="0" y="5791200"/>
            <a:chExt cx="8084345" cy="330200"/>
          </a:xfrm>
        </p:grpSpPr>
        <p:sp>
          <p:nvSpPr>
            <p:cNvPr id="15" name="Rectangle 14"/>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6" name="Rectangle 15"/>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7" name="Rectangle 16"/>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8" name="Rectangle 17"/>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19" name="Rectangle 18"/>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0" name="Rectangle 19"/>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1" name="Rectangle 20"/>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2" name="Rectangle 21"/>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 xmlns:p14="http://schemas.microsoft.com/office/powerpoint/2010/main" val="2677184823"/>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solidFill>
                  <a:srgbClr val="002060"/>
                </a:solidFill>
                <a:latin typeface="Candara" panose="020E0502030303020204" pitchFamily="34" charset="0"/>
              </a:rPr>
              <a:t>Two Nation Theory</a:t>
            </a:r>
          </a:p>
        </p:txBody>
      </p:sp>
      <p:sp>
        <p:nvSpPr>
          <p:cNvPr id="3" name="Content Placeholder 2"/>
          <p:cNvSpPr>
            <a:spLocks noGrp="1"/>
          </p:cNvSpPr>
          <p:nvPr>
            <p:ph idx="1"/>
          </p:nvPr>
        </p:nvSpPr>
        <p:spPr>
          <a:xfrm>
            <a:off x="633845" y="1828801"/>
            <a:ext cx="6833755" cy="4351337"/>
          </a:xfrm>
        </p:spPr>
        <p:txBody>
          <a:bodyPr>
            <a:normAutofit/>
          </a:bodyPr>
          <a:lstStyle/>
          <a:p>
            <a:r>
              <a:rPr lang="en-US" dirty="0"/>
              <a:t>Evolution of the concept</a:t>
            </a:r>
          </a:p>
          <a:p>
            <a:r>
              <a:rPr lang="en-US" dirty="0"/>
              <a:t>During the struggle for political independence in India, The Two Nation Theory emerged, which meant that two nations </a:t>
            </a:r>
          </a:p>
          <a:p>
            <a:pPr marL="0" indent="0">
              <a:buNone/>
            </a:pPr>
            <a:r>
              <a:rPr lang="en-US" dirty="0"/>
              <a:t>   -Hindus and Muslims inhabited the subcontinent.</a:t>
            </a:r>
          </a:p>
          <a:p>
            <a:pPr>
              <a:buFont typeface="Arial" panose="020B0604020202020204" pitchFamily="34" charset="0"/>
              <a:buChar char="•"/>
            </a:pPr>
            <a:r>
              <a:rPr lang="en-US" dirty="0"/>
              <a:t>It further emphasized that there were sharp discrepancies in culture, language, religious practices of both communities.</a:t>
            </a:r>
          </a:p>
          <a:p>
            <a:pPr>
              <a:buFont typeface="Arial" panose="020B0604020202020204" pitchFamily="34" charset="0"/>
              <a:buChar char="•"/>
            </a:pPr>
            <a:r>
              <a:rPr lang="en-US" dirty="0"/>
              <a:t>Muhammad Ali Jinnah was not the first to call the Muslims of India a nation </a:t>
            </a:r>
          </a:p>
          <a:p>
            <a:pPr>
              <a:buFont typeface="Arial" panose="020B0604020202020204" pitchFamily="34" charset="0"/>
              <a:buChar char="•"/>
            </a:pPr>
            <a:r>
              <a:rPr lang="en-US" dirty="0"/>
              <a:t>Sir Syed Ahmed Khan, had also addressed them as ‘QAUM’. The Agha Khan, Amir Ali and others referred to their community as a ‘nation’.</a:t>
            </a:r>
          </a:p>
          <a:p>
            <a:pPr>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12"/>
          </p:nvPr>
        </p:nvSpPr>
        <p:spPr/>
        <p:txBody>
          <a:bodyPr/>
          <a:lstStyle/>
          <a:p>
            <a:fld id="{08A8661F-1CDE-4F7E-AE93-7F9785FD6839}" type="slidenum">
              <a:rPr lang="en-US" smtClean="0"/>
              <a:pPr/>
              <a:t>7</a:t>
            </a:fld>
            <a:endParaRPr lang="en-US"/>
          </a:p>
        </p:txBody>
      </p:sp>
      <p:grpSp>
        <p:nvGrpSpPr>
          <p:cNvPr id="5" name="Group 4"/>
          <p:cNvGrpSpPr/>
          <p:nvPr/>
        </p:nvGrpSpPr>
        <p:grpSpPr>
          <a:xfrm rot="10800000" flipV="1">
            <a:off x="857221" y="1405300"/>
            <a:ext cx="6037811" cy="45719"/>
            <a:chOff x="0" y="5791200"/>
            <a:chExt cx="8084345" cy="330200"/>
          </a:xfrm>
        </p:grpSpPr>
        <p:sp>
          <p:nvSpPr>
            <p:cNvPr id="6" name="Rectangle 5"/>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7" name="Rectangle 6"/>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Rectangle 7"/>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Rectangle 8"/>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10" name="Rectangle 9"/>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1" name="Rectangle 10"/>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Rectangle 11"/>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3" name="Rectangle 12"/>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grpSp>
        <p:nvGrpSpPr>
          <p:cNvPr id="14" name="Group 13"/>
          <p:cNvGrpSpPr/>
          <p:nvPr/>
        </p:nvGrpSpPr>
        <p:grpSpPr>
          <a:xfrm rot="10800000" flipV="1">
            <a:off x="854526" y="6227787"/>
            <a:ext cx="6037811" cy="45719"/>
            <a:chOff x="0" y="5791200"/>
            <a:chExt cx="8084345" cy="330200"/>
          </a:xfrm>
        </p:grpSpPr>
        <p:sp>
          <p:nvSpPr>
            <p:cNvPr id="15" name="Rectangle 14"/>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6" name="Rectangle 15"/>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7" name="Rectangle 16"/>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8" name="Rectangle 17"/>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19" name="Rectangle 18"/>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0" name="Rectangle 19"/>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1" name="Rectangle 20"/>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2" name="Rectangle 21"/>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grpSp>
        <p:nvGrpSpPr>
          <p:cNvPr id="23" name="Group 22"/>
          <p:cNvGrpSpPr/>
          <p:nvPr/>
        </p:nvGrpSpPr>
        <p:grpSpPr>
          <a:xfrm>
            <a:off x="0" y="6756400"/>
            <a:ext cx="9144000" cy="101600"/>
            <a:chOff x="0" y="5791200"/>
            <a:chExt cx="8084345" cy="330200"/>
          </a:xfrm>
        </p:grpSpPr>
        <p:sp>
          <p:nvSpPr>
            <p:cNvPr id="24" name="Rectangle 23"/>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25" name="Rectangle 24"/>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26" name="Rectangle 25"/>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27" name="Rectangle 26"/>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ndara" panose="020E0502030303020204" pitchFamily="34" charset="0"/>
                <a:ea typeface="+mn-ea"/>
                <a:cs typeface="+mn-cs"/>
              </a:endParaRPr>
            </a:p>
          </p:txBody>
        </p:sp>
        <p:sp>
          <p:nvSpPr>
            <p:cNvPr id="28" name="Rectangle 27"/>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29" name="Rectangle 28"/>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30" name="Rectangle 29"/>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31" name="Rectangle 30"/>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grpSp>
    </p:spTree>
    <p:extLst>
      <p:ext uri="{BB962C8B-B14F-4D97-AF65-F5344CB8AC3E}">
        <p14:creationId xmlns="" xmlns:p14="http://schemas.microsoft.com/office/powerpoint/2010/main" val="3575332811"/>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latin typeface="Candara" panose="020E0502030303020204" pitchFamily="34" charset="0"/>
              </a:rPr>
              <a:t>Two Nation Theory</a:t>
            </a:r>
            <a:endParaRPr lang="en-US" dirty="0"/>
          </a:p>
        </p:txBody>
      </p:sp>
      <p:sp>
        <p:nvSpPr>
          <p:cNvPr id="3" name="Content Placeholder 2"/>
          <p:cNvSpPr>
            <a:spLocks noGrp="1"/>
          </p:cNvSpPr>
          <p:nvPr>
            <p:ph idx="1"/>
          </p:nvPr>
        </p:nvSpPr>
        <p:spPr/>
        <p:txBody>
          <a:bodyPr/>
          <a:lstStyle/>
          <a:p>
            <a:r>
              <a:rPr lang="en-US" dirty="0" err="1"/>
              <a:t>Allama</a:t>
            </a:r>
            <a:r>
              <a:rPr lang="en-US" dirty="0"/>
              <a:t> Iqbal provided the philosophical explanation for the uniqueness of the Indian Muslims.</a:t>
            </a:r>
          </a:p>
          <a:p>
            <a:r>
              <a:rPr lang="en-US" dirty="0"/>
              <a:t> However, Jinnah was the first to conclude that Hindus and Muslims are two distinct nations, which could not live together.</a:t>
            </a:r>
          </a:p>
          <a:p>
            <a:endParaRPr lang="en-US" dirty="0"/>
          </a:p>
        </p:txBody>
      </p:sp>
      <p:sp>
        <p:nvSpPr>
          <p:cNvPr id="4" name="Slide Number Placeholder 3"/>
          <p:cNvSpPr>
            <a:spLocks noGrp="1"/>
          </p:cNvSpPr>
          <p:nvPr>
            <p:ph type="sldNum" sz="quarter" idx="12"/>
          </p:nvPr>
        </p:nvSpPr>
        <p:spPr/>
        <p:txBody>
          <a:bodyPr/>
          <a:lstStyle/>
          <a:p>
            <a:fld id="{08A8661F-1CDE-4F7E-AE93-7F9785FD6839}" type="slidenum">
              <a:rPr lang="en-US" smtClean="0"/>
              <a:pPr/>
              <a:t>8</a:t>
            </a:fld>
            <a:endParaRPr lang="en-US"/>
          </a:p>
        </p:txBody>
      </p:sp>
      <p:grpSp>
        <p:nvGrpSpPr>
          <p:cNvPr id="5" name="Group 4"/>
          <p:cNvGrpSpPr/>
          <p:nvPr/>
        </p:nvGrpSpPr>
        <p:grpSpPr>
          <a:xfrm rot="10800000" flipV="1">
            <a:off x="857221" y="1405300"/>
            <a:ext cx="6037811" cy="45719"/>
            <a:chOff x="0" y="5791200"/>
            <a:chExt cx="8084345" cy="330200"/>
          </a:xfrm>
        </p:grpSpPr>
        <p:sp>
          <p:nvSpPr>
            <p:cNvPr id="6" name="Rectangle 5"/>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7" name="Rectangle 6"/>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Rectangle 7"/>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Rectangle 8"/>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10" name="Rectangle 9"/>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1" name="Rectangle 10"/>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Rectangle 11"/>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3" name="Rectangle 12"/>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grpSp>
        <p:nvGrpSpPr>
          <p:cNvPr id="14" name="Group 13"/>
          <p:cNvGrpSpPr/>
          <p:nvPr/>
        </p:nvGrpSpPr>
        <p:grpSpPr>
          <a:xfrm>
            <a:off x="0" y="6756400"/>
            <a:ext cx="9144000" cy="101600"/>
            <a:chOff x="0" y="5791200"/>
            <a:chExt cx="8084345" cy="330200"/>
          </a:xfrm>
        </p:grpSpPr>
        <p:sp>
          <p:nvSpPr>
            <p:cNvPr id="15" name="Rectangle 14"/>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16" name="Rectangle 15"/>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17" name="Rectangle 16"/>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18" name="Rectangle 17"/>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ndara" panose="020E0502030303020204" pitchFamily="34" charset="0"/>
                <a:ea typeface="+mn-ea"/>
                <a:cs typeface="+mn-cs"/>
              </a:endParaRPr>
            </a:p>
          </p:txBody>
        </p:sp>
        <p:sp>
          <p:nvSpPr>
            <p:cNvPr id="19" name="Rectangle 18"/>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20" name="Rectangle 19"/>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21" name="Rectangle 20"/>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22" name="Rectangle 21"/>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grpSp>
    </p:spTree>
    <p:extLst>
      <p:ext uri="{BB962C8B-B14F-4D97-AF65-F5344CB8AC3E}">
        <p14:creationId xmlns="" xmlns:p14="http://schemas.microsoft.com/office/powerpoint/2010/main" val="1051574969"/>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latin typeface="Candara" panose="020E0502030303020204" pitchFamily="34" charset="0"/>
              </a:rPr>
              <a:t>Two Nation Theory</a:t>
            </a:r>
            <a:endParaRPr lang="en-US" dirty="0"/>
          </a:p>
        </p:txBody>
      </p:sp>
      <p:sp>
        <p:nvSpPr>
          <p:cNvPr id="3" name="Content Placeholder 2"/>
          <p:cNvSpPr>
            <a:spLocks noGrp="1"/>
          </p:cNvSpPr>
          <p:nvPr>
            <p:ph idx="1"/>
          </p:nvPr>
        </p:nvSpPr>
        <p:spPr/>
        <p:txBody>
          <a:bodyPr/>
          <a:lstStyle/>
          <a:p>
            <a:r>
              <a:rPr lang="en-US" sz="2800" dirty="0"/>
              <a:t>Initiated by Sir Syed, supported by the philosophy of Iqbal, the idea was finally materialized by Jinnah and His colleagues.</a:t>
            </a:r>
          </a:p>
          <a:p>
            <a:r>
              <a:rPr lang="en-US" sz="2800" dirty="0"/>
              <a:t>Constituent Assembly of Pakistan, by passing Objective resolution in March 1949, gave it a legal sanction. </a:t>
            </a:r>
          </a:p>
          <a:p>
            <a:endParaRPr lang="en-US" dirty="0"/>
          </a:p>
        </p:txBody>
      </p:sp>
      <p:sp>
        <p:nvSpPr>
          <p:cNvPr id="4" name="Slide Number Placeholder 3"/>
          <p:cNvSpPr>
            <a:spLocks noGrp="1"/>
          </p:cNvSpPr>
          <p:nvPr>
            <p:ph type="sldNum" sz="quarter" idx="12"/>
          </p:nvPr>
        </p:nvSpPr>
        <p:spPr/>
        <p:txBody>
          <a:bodyPr/>
          <a:lstStyle/>
          <a:p>
            <a:fld id="{08A8661F-1CDE-4F7E-AE93-7F9785FD6839}" type="slidenum">
              <a:rPr lang="en-US" smtClean="0"/>
              <a:pPr/>
              <a:t>9</a:t>
            </a:fld>
            <a:endParaRPr lang="en-US"/>
          </a:p>
        </p:txBody>
      </p:sp>
      <p:grpSp>
        <p:nvGrpSpPr>
          <p:cNvPr id="5" name="Group 4"/>
          <p:cNvGrpSpPr/>
          <p:nvPr/>
        </p:nvGrpSpPr>
        <p:grpSpPr>
          <a:xfrm rot="10800000" flipV="1">
            <a:off x="857221" y="1405300"/>
            <a:ext cx="6037811" cy="45719"/>
            <a:chOff x="0" y="5791200"/>
            <a:chExt cx="8084345" cy="330200"/>
          </a:xfrm>
        </p:grpSpPr>
        <p:sp>
          <p:nvSpPr>
            <p:cNvPr id="6" name="Rectangle 5"/>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7" name="Rectangle 6"/>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Rectangle 7"/>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Rectangle 8"/>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10" name="Rectangle 9"/>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1" name="Rectangle 10"/>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Rectangle 11"/>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3" name="Rectangle 12"/>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grpSp>
        <p:nvGrpSpPr>
          <p:cNvPr id="14" name="Group 13"/>
          <p:cNvGrpSpPr/>
          <p:nvPr/>
        </p:nvGrpSpPr>
        <p:grpSpPr>
          <a:xfrm>
            <a:off x="0" y="6756400"/>
            <a:ext cx="9144000" cy="101600"/>
            <a:chOff x="0" y="5791200"/>
            <a:chExt cx="8084345" cy="330200"/>
          </a:xfrm>
        </p:grpSpPr>
        <p:sp>
          <p:nvSpPr>
            <p:cNvPr id="15" name="Rectangle 14"/>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16" name="Rectangle 15"/>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17" name="Rectangle 16"/>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18" name="Rectangle 17"/>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ndara" panose="020E0502030303020204" pitchFamily="34" charset="0"/>
                <a:ea typeface="+mn-ea"/>
                <a:cs typeface="+mn-cs"/>
              </a:endParaRPr>
            </a:p>
          </p:txBody>
        </p:sp>
        <p:sp>
          <p:nvSpPr>
            <p:cNvPr id="19" name="Rectangle 18"/>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20" name="Rectangle 19"/>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21" name="Rectangle 20"/>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sp>
          <p:nvSpPr>
            <p:cNvPr id="22" name="Rectangle 21"/>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ndara" panose="020E0502030303020204" pitchFamily="34" charset="0"/>
                <a:ea typeface="+mn-ea"/>
                <a:cs typeface="+mn-cs"/>
              </a:endParaRPr>
            </a:p>
          </p:txBody>
        </p:sp>
      </p:grpSp>
    </p:spTree>
    <p:extLst>
      <p:ext uri="{BB962C8B-B14F-4D97-AF65-F5344CB8AC3E}">
        <p14:creationId xmlns="" xmlns:p14="http://schemas.microsoft.com/office/powerpoint/2010/main" val="3878789109"/>
      </p:ext>
    </p:extLst>
  </p:cSld>
  <p:clrMapOvr>
    <a:masterClrMapping/>
  </p:clrMapOvr>
  <p:transition spd="med">
    <p:fade/>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225</TotalTime>
  <Words>690</Words>
  <Application>Microsoft Office PowerPoint</Application>
  <PresentationFormat>On-screen Show (4:3)</PresentationFormat>
  <Paragraphs>96</Paragraphs>
  <Slides>14</Slides>
  <Notes>3</Notes>
  <HiddenSlides>0</HiddenSlides>
  <MMClips>0</MMClips>
  <ScaleCrop>false</ScaleCrop>
  <HeadingPairs>
    <vt:vector size="4" baseType="variant">
      <vt:variant>
        <vt:lpstr>Theme</vt:lpstr>
      </vt:variant>
      <vt:variant>
        <vt:i4>2</vt:i4>
      </vt:variant>
      <vt:variant>
        <vt:lpstr>Slide Titles</vt:lpstr>
      </vt:variant>
      <vt:variant>
        <vt:i4>14</vt:i4>
      </vt:variant>
    </vt:vector>
  </HeadingPairs>
  <TitlesOfParts>
    <vt:vector size="16" baseType="lpstr">
      <vt:lpstr>Office Theme</vt:lpstr>
      <vt:lpstr>HDOfficeLightV0</vt:lpstr>
      <vt:lpstr>Nationalism and Two Nation Theory</vt:lpstr>
      <vt:lpstr>Slide 2</vt:lpstr>
      <vt:lpstr>Slide 3</vt:lpstr>
      <vt:lpstr>Slide 4</vt:lpstr>
      <vt:lpstr>Religion and Nationalism  1/2</vt:lpstr>
      <vt:lpstr>Religion and Nationalism 2/2</vt:lpstr>
      <vt:lpstr>Two Nation Theory</vt:lpstr>
      <vt:lpstr>Two Nation Theory</vt:lpstr>
      <vt:lpstr>Two Nation Theory</vt:lpstr>
      <vt:lpstr>Jinnah in Lahore Resolution</vt:lpstr>
      <vt:lpstr>External Evidence</vt:lpstr>
      <vt:lpstr>Mandate of Two Nation Theory</vt:lpstr>
      <vt:lpstr>Congress Attitude towards S.E</vt:lpstr>
      <vt:lpstr>Factors Responsible for the  Creation of Muslim Nationhood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Saima</dc:creator>
  <cp:lastModifiedBy>Salman</cp:lastModifiedBy>
  <cp:revision>23</cp:revision>
  <dcterms:created xsi:type="dcterms:W3CDTF">2006-08-16T00:00:00Z</dcterms:created>
  <dcterms:modified xsi:type="dcterms:W3CDTF">2020-03-26T21:19:38Z</dcterms:modified>
</cp:coreProperties>
</file>